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8" d="100"/>
          <a:sy n="58" d="100"/>
        </p:scale>
        <p:origin x="152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0</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afb3181702_0_1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2afb3181702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a:t>FOTO IN BOH NON SO CHE RISOLUZIONE, PENSO SIANO SCREEN MA NON RICORDO DA DOVE LE HO TIRATE FUORI</a:t>
            </a:r>
            <a:endParaRPr/>
          </a:p>
          <a:p>
            <a:pPr marL="0" lvl="0" indent="0" algn="l" rtl="0">
              <a:spcBef>
                <a:spcPts val="0"/>
              </a:spcBef>
              <a:spcAft>
                <a:spcPts val="0"/>
              </a:spcAft>
              <a:buNone/>
            </a:pPr>
            <a:endParaRPr/>
          </a:p>
        </p:txBody>
      </p:sp>
      <p:sp>
        <p:nvSpPr>
          <p:cNvPr id="346" name="Google Shape;346;g2afb3181702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416ca3c61d_1_1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3416ca3c61d_1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a:t>FOTO IN BOH NON SO CHE RISOLUZIONE, PENSO SIANO SCREEN MA NON RICORDO DA DOVE LE HO TIRATE FUORI</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en-GB"/>
              <a:t>Sincrona: prodotto tra lo stato e tutta la matrice del pattern</a:t>
            </a:r>
            <a:endParaRPr/>
          </a:p>
          <a:p>
            <a:pPr marL="0" lvl="0" indent="0" algn="l" rtl="0">
              <a:spcBef>
                <a:spcPts val="0"/>
              </a:spcBef>
              <a:spcAft>
                <a:spcPts val="0"/>
              </a:spcAft>
              <a:buClr>
                <a:schemeClr val="dk1"/>
              </a:buClr>
              <a:buFont typeface="Arial"/>
              <a:buNone/>
            </a:pPr>
            <a:r>
              <a:rPr lang="en-GB"/>
              <a:t>Asincrona: sampla un neurone </a:t>
            </a:r>
            <a:endParaRPr/>
          </a:p>
          <a:p>
            <a:pPr marL="0" lvl="0" indent="0" algn="l" rtl="0">
              <a:spcBef>
                <a:spcPts val="0"/>
              </a:spcBef>
              <a:spcAft>
                <a:spcPts val="0"/>
              </a:spcAft>
              <a:buNone/>
            </a:pPr>
            <a:endParaRPr/>
          </a:p>
        </p:txBody>
      </p:sp>
      <p:sp>
        <p:nvSpPr>
          <p:cNvPr id="360" name="Google Shape;360;g3416ca3c61d_1_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afb3181702_0_1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2afb3181702_0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We observe that the network has much more difficulty recovering images compared to random patterns. This is because real images have structured correlations—neighboring pixels are often similar—whereas random patterns are uncorrelated. As a result, the stored images tend to interfere with each other more, making retrieval less accurate. Additionally, since images contain repetitive features and large uniform regions, the network is more likely to fall into spurious minima, struggling to reconstruct the correct pattern.</a:t>
            </a:r>
            <a:endParaRPr/>
          </a:p>
          <a:p>
            <a:pPr marL="0" lvl="0" indent="0" algn="l" rtl="0">
              <a:spcBef>
                <a:spcPts val="0"/>
              </a:spcBef>
              <a:spcAft>
                <a:spcPts val="0"/>
              </a:spcAft>
              <a:buNone/>
            </a:pPr>
            <a:endParaRPr/>
          </a:p>
        </p:txBody>
      </p:sp>
      <p:sp>
        <p:nvSpPr>
          <p:cNvPr id="401" name="Google Shape;401;g2afb3181702_0_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41bf441b8c_110_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341bf441b8c_11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SCREE, FOTO IN BASSA DIMENSIONE</a:t>
            </a:r>
            <a:endParaRPr/>
          </a:p>
          <a:p>
            <a:pPr marL="0" lvl="0" indent="0" algn="l" rtl="0">
              <a:spcBef>
                <a:spcPts val="0"/>
              </a:spcBef>
              <a:spcAft>
                <a:spcPts val="0"/>
              </a:spcAft>
              <a:buNone/>
            </a:pPr>
            <a:endParaRPr/>
          </a:p>
        </p:txBody>
      </p:sp>
      <p:sp>
        <p:nvSpPr>
          <p:cNvPr id="420" name="Google Shape;420;g341bf441b8c_11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41bf441b8c_110_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g341bf441b8c_11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SCREE, FOTO IN BASSA DIMENSIONE</a:t>
            </a:r>
            <a:endParaRPr/>
          </a:p>
          <a:p>
            <a:pPr marL="0" lvl="0" indent="0" algn="l" rtl="0">
              <a:spcBef>
                <a:spcPts val="0"/>
              </a:spcBef>
              <a:spcAft>
                <a:spcPts val="0"/>
              </a:spcAft>
              <a:buNone/>
            </a:pPr>
            <a:endParaRPr/>
          </a:p>
        </p:txBody>
      </p:sp>
      <p:sp>
        <p:nvSpPr>
          <p:cNvPr id="438" name="Google Shape;438;g341bf441b8c_11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41bf441b8c_355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g341bf441b8c_355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SCREE, FOTO IN BASSA DIMENSIONE</a:t>
            </a:r>
            <a:endParaRPr/>
          </a:p>
          <a:p>
            <a:pPr marL="0" lvl="0" indent="0" algn="l" rtl="0">
              <a:spcBef>
                <a:spcPts val="0"/>
              </a:spcBef>
              <a:spcAft>
                <a:spcPts val="0"/>
              </a:spcAft>
              <a:buNone/>
            </a:pPr>
            <a:endParaRPr/>
          </a:p>
        </p:txBody>
      </p:sp>
      <p:sp>
        <p:nvSpPr>
          <p:cNvPr id="457" name="Google Shape;457;g341bf441b8c_355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41bf441b8c_355_2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g341bf441b8c_355_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SCREE, FOTO IN BASSA DIMENSIONE</a:t>
            </a:r>
            <a:endParaRPr/>
          </a:p>
          <a:p>
            <a:pPr marL="0" lvl="0" indent="0" algn="l" rtl="0">
              <a:spcBef>
                <a:spcPts val="0"/>
              </a:spcBef>
              <a:spcAft>
                <a:spcPts val="0"/>
              </a:spcAft>
              <a:buNone/>
            </a:pPr>
            <a:endParaRPr/>
          </a:p>
        </p:txBody>
      </p:sp>
      <p:sp>
        <p:nvSpPr>
          <p:cNvPr id="535" name="Google Shape;535;g341bf441b8c_355_2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4179c6d0d8_1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g34179c6d0d8_1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Foto in alta dimesione </a:t>
            </a:r>
            <a:endParaRPr/>
          </a:p>
          <a:p>
            <a:pPr marL="0" lvl="0" indent="0" algn="l" rtl="0">
              <a:spcBef>
                <a:spcPts val="0"/>
              </a:spcBef>
              <a:spcAft>
                <a:spcPts val="0"/>
              </a:spcAft>
              <a:buNone/>
            </a:pPr>
            <a:endParaRPr/>
          </a:p>
        </p:txBody>
      </p:sp>
      <p:sp>
        <p:nvSpPr>
          <p:cNvPr id="613" name="Google Shape;613;g34179c6d0d8_1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413d8e9574_1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g3413d8e9574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Foto in alta dimensione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sz="1800">
                <a:latin typeface="Arial"/>
                <a:ea typeface="Arial"/>
                <a:cs typeface="Arial"/>
                <a:sym typeface="Arial"/>
              </a:rPr>
              <a:t>df = pd.read_csv("grid_search_results/grid_search_results_q_n_patterns.csv")</a:t>
            </a:r>
            <a:endParaRPr sz="1800">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34" name="Google Shape;634;g3413d8e9574_1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41bf441b8c_110_9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g341bf441b8c_110_9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SCREE, FOTO IN BASSA DIMENSIONE</a:t>
            </a:r>
            <a:endParaRPr/>
          </a:p>
          <a:p>
            <a:pPr marL="0" lvl="0" indent="0" algn="l" rtl="0">
              <a:spcBef>
                <a:spcPts val="0"/>
              </a:spcBef>
              <a:spcAft>
                <a:spcPts val="0"/>
              </a:spcAft>
              <a:buNone/>
            </a:pPr>
            <a:endParaRPr/>
          </a:p>
        </p:txBody>
      </p:sp>
      <p:sp>
        <p:nvSpPr>
          <p:cNvPr id="648" name="Google Shape;648;g341bf441b8c_110_9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050">
                <a:highlight>
                  <a:schemeClr val="lt1"/>
                </a:highlight>
                <a:latin typeface="Arial"/>
                <a:ea typeface="Arial"/>
                <a:cs typeface="Arial"/>
                <a:sym typeface="Arial"/>
              </a:rPr>
              <a:t>A Hopfield network is a type of neural network commonly used for pattern recognition in which all nodes are fully connected. In this notebook, the Hopfield net is evaluated based on its capacity to recall patterns using either the Hebbian or Storkey learning rules</a:t>
            </a:r>
            <a:endParaRPr sz="1400">
              <a:latin typeface="Arial"/>
              <a:ea typeface="Arial"/>
              <a:cs typeface="Arial"/>
              <a:sym typeface="Arial"/>
            </a:endParaRPr>
          </a:p>
          <a:p>
            <a:pPr marL="0" lvl="0" indent="0" algn="l" rtl="0">
              <a:spcBef>
                <a:spcPts val="0"/>
              </a:spcBef>
              <a:spcAft>
                <a:spcPts val="0"/>
              </a:spcAft>
              <a:buNone/>
            </a:pPr>
            <a:endParaRPr/>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4179c6d0d8_1_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g34179c6d0d8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Foto in alta dimensione</a:t>
            </a:r>
            <a:endParaRPr/>
          </a:p>
          <a:p>
            <a:pPr marL="0" lvl="0" indent="0" algn="l" rtl="0">
              <a:spcBef>
                <a:spcPts val="0"/>
              </a:spcBef>
              <a:spcAft>
                <a:spcPts val="0"/>
              </a:spcAft>
              <a:buNone/>
            </a:pPr>
            <a:endParaRPr/>
          </a:p>
        </p:txBody>
      </p:sp>
      <p:sp>
        <p:nvSpPr>
          <p:cNvPr id="726" name="Google Shape;726;g34179c6d0d8_1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3413d8e9574_1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g3413d8e9574_1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Foto in alta dimensine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sz="1800">
                <a:latin typeface="Arial"/>
                <a:ea typeface="Arial"/>
                <a:cs typeface="Arial"/>
                <a:sym typeface="Arial"/>
              </a:rPr>
              <a:t>df = pd.read_csv("grid_search_results/random_grid_search_all_q75_3.csv")</a:t>
            </a:r>
            <a:endParaRPr sz="1400">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46" name="Google Shape;746;g3413d8e9574_1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341bf441b8c_110_99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8" name="Google Shape;758;g341bf441b8c_110_9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SCREE, FOTO IN BASSA DIMENSIONE</a:t>
            </a:r>
            <a:endParaRPr/>
          </a:p>
          <a:p>
            <a:pPr marL="0" lvl="0" indent="0" algn="l" rtl="0">
              <a:spcBef>
                <a:spcPts val="0"/>
              </a:spcBef>
              <a:spcAft>
                <a:spcPts val="0"/>
              </a:spcAft>
              <a:buNone/>
            </a:pPr>
            <a:endParaRPr/>
          </a:p>
        </p:txBody>
      </p:sp>
      <p:sp>
        <p:nvSpPr>
          <p:cNvPr id="759" name="Google Shape;759;g341bf441b8c_110_9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41bf441b8c_1_1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g341bf441b8c_1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Foto in alta dimnesione </a:t>
            </a:r>
            <a:endParaRPr/>
          </a:p>
        </p:txBody>
      </p:sp>
      <p:sp>
        <p:nvSpPr>
          <p:cNvPr id="837" name="Google Shape;837;g341bf441b8c_1_1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41bf441b8c_355_3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g341bf441b8c_355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SCREE, FOTO IN BASSA DIMENSIONE</a:t>
            </a:r>
            <a:endParaRPr/>
          </a:p>
          <a:p>
            <a:pPr marL="0" lvl="0" indent="0" algn="l" rtl="0">
              <a:spcBef>
                <a:spcPts val="0"/>
              </a:spcBef>
              <a:spcAft>
                <a:spcPts val="0"/>
              </a:spcAft>
              <a:buNone/>
            </a:pPr>
            <a:endParaRPr/>
          </a:p>
        </p:txBody>
      </p:sp>
      <p:sp>
        <p:nvSpPr>
          <p:cNvPr id="857" name="Google Shape;857;g341bf441b8c_355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341bf441b8c_1_10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g341bf441b8c_1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g341bf441b8c_1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341bf441b8c_1_1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341bf441b8c_1_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1" name="Google Shape;951;g341bf441b8c_1_1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34179c6d0d8_1_9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1" name="Google Shape;961;g34179c6d0d8_1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2" name="Google Shape;962;g34179c6d0d8_1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afb3181702_1_9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g2afb3181702_1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9" name="Google Shape;979;g2afb3181702_1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41bf441b8c_1_5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g341bf441b8c_1_5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g341bf441b8c_1_5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3f65de607e_2_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33f65de607e_2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2100"/>
              <a:t>COME FUNZIONA L’ALGORITMO ?, </a:t>
            </a:r>
            <a:r>
              <a:rPr lang="en-GB"/>
              <a:t>FOTO IN BOH NON SO CHE RISOLUZIONE, PENSO SIANO SCREEN MA NON RICORDO DA DOVE LE HO TIRATE FUORI</a:t>
            </a:r>
            <a:endParaRPr/>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457200" lvl="0" indent="-361950" algn="l" rtl="0">
              <a:spcBef>
                <a:spcPts val="0"/>
              </a:spcBef>
              <a:spcAft>
                <a:spcPts val="0"/>
              </a:spcAft>
              <a:buClr>
                <a:schemeClr val="dk1"/>
              </a:buClr>
              <a:buSzPts val="2100"/>
              <a:buFont typeface="Calibri"/>
              <a:buAutoNum type="arabicPeriod"/>
            </a:pPr>
            <a:r>
              <a:rPr lang="en-GB" sz="2100"/>
              <a:t>CREAZIONE DI P PATTERN DI LUNGHEZZA N  1 o 2d, noi abbiamo usato 2d per better visualization)</a:t>
            </a:r>
            <a:endParaRPr sz="2100"/>
          </a:p>
          <a:p>
            <a:pPr marL="0" lvl="0" indent="0" algn="l" rtl="0">
              <a:spcBef>
                <a:spcPts val="0"/>
              </a:spcBef>
              <a:spcAft>
                <a:spcPts val="0"/>
              </a:spcAft>
              <a:buClr>
                <a:schemeClr val="dk1"/>
              </a:buClr>
              <a:buSzPts val="1100"/>
              <a:buFont typeface="Arial"/>
              <a:buNone/>
            </a:pPr>
            <a:endParaRPr sz="2100"/>
          </a:p>
          <a:p>
            <a:pPr marL="457200" lvl="0" indent="-361950" algn="l" rtl="0">
              <a:spcBef>
                <a:spcPts val="0"/>
              </a:spcBef>
              <a:spcAft>
                <a:spcPts val="0"/>
              </a:spcAft>
              <a:buClr>
                <a:schemeClr val="dk1"/>
              </a:buClr>
              <a:buSzPts val="2100"/>
              <a:buFont typeface="Calibri"/>
              <a:buAutoNum type="arabicPeriod"/>
            </a:pPr>
            <a:r>
              <a:rPr lang="en-GB" sz="2100"/>
              <a:t>CORRUZIONE DEI PATTERN, FLIPPANDO CON UNA CERTA PROBABILITà</a:t>
            </a:r>
            <a:endParaRPr sz="2100"/>
          </a:p>
          <a:p>
            <a:pPr marL="457200" lvl="0" indent="0" algn="l" rtl="0">
              <a:spcBef>
                <a:spcPts val="0"/>
              </a:spcBef>
              <a:spcAft>
                <a:spcPts val="0"/>
              </a:spcAft>
              <a:buClr>
                <a:schemeClr val="dk1"/>
              </a:buClr>
              <a:buSzPts val="1100"/>
              <a:buFont typeface="Arial"/>
              <a:buNone/>
            </a:pPr>
            <a:endParaRPr sz="2100"/>
          </a:p>
          <a:p>
            <a:pPr marL="457200" lvl="0" indent="-361950" algn="l" rtl="0">
              <a:spcBef>
                <a:spcPts val="0"/>
              </a:spcBef>
              <a:spcAft>
                <a:spcPts val="0"/>
              </a:spcAft>
              <a:buClr>
                <a:schemeClr val="dk1"/>
              </a:buClr>
              <a:buSzPts val="2100"/>
              <a:buFont typeface="Calibri"/>
              <a:buAutoNum type="arabicPeriod"/>
            </a:pPr>
            <a:r>
              <a:rPr lang="en-GB" sz="2100"/>
              <a:t>RICOSTRUZIONE PATTER: CALCOLO MATRICE J E REGOLA DI AGGIORNAMENTO ( FORMULE J E S) BASICHE </a:t>
            </a: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r>
              <a:rPr lang="en-GB" sz="2100"/>
              <a:t>-&gt;OVERLAP CHE MI DICE QUANTO RICOSTRUISCE BENE </a:t>
            </a: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r>
              <a:rPr lang="en-GB" sz="2100"/>
              <a:t> </a:t>
            </a:r>
            <a:endParaRPr sz="2100"/>
          </a:p>
          <a:p>
            <a:pPr marL="0" lvl="0" indent="0" algn="l" rtl="0">
              <a:spcBef>
                <a:spcPts val="0"/>
              </a:spcBef>
              <a:spcAft>
                <a:spcPts val="0"/>
              </a:spcAft>
              <a:buNone/>
            </a:pPr>
            <a:endParaRPr/>
          </a:p>
        </p:txBody>
      </p:sp>
      <p:sp>
        <p:nvSpPr>
          <p:cNvPr id="157" name="Google Shape;157;g33f65de607e_2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41bf441b8c_355_4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g341bf441b8c_355_4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SCREE, FOTO IN BASSA DIMENSIONE</a:t>
            </a:r>
            <a:endParaRPr/>
          </a:p>
          <a:p>
            <a:pPr marL="0" lvl="0" indent="0" algn="l" rtl="0">
              <a:spcBef>
                <a:spcPts val="0"/>
              </a:spcBef>
              <a:spcAft>
                <a:spcPts val="0"/>
              </a:spcAft>
              <a:buNone/>
            </a:pPr>
            <a:endParaRPr/>
          </a:p>
        </p:txBody>
      </p:sp>
      <p:sp>
        <p:nvSpPr>
          <p:cNvPr id="1004" name="Google Shape;1004;g341bf441b8c_355_4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41bf441b8c_1_2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5" name="Google Shape;1015;g341bf441b8c_1_2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SCREE, FOTO IN BASSA DIMENSIONE</a:t>
            </a:r>
            <a:endParaRPr/>
          </a:p>
          <a:p>
            <a:pPr marL="0" lvl="0" indent="0" algn="l" rtl="0">
              <a:spcBef>
                <a:spcPts val="0"/>
              </a:spcBef>
              <a:spcAft>
                <a:spcPts val="0"/>
              </a:spcAft>
              <a:buNone/>
            </a:pPr>
            <a:endParaRPr/>
          </a:p>
        </p:txBody>
      </p:sp>
      <p:sp>
        <p:nvSpPr>
          <p:cNvPr id="1016" name="Google Shape;1016;g341bf441b8c_1_2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3413d8e9574_1_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g3413d8e9574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Foto in alta dimnesione </a:t>
            </a:r>
            <a:endParaRPr/>
          </a:p>
        </p:txBody>
      </p:sp>
      <p:sp>
        <p:nvSpPr>
          <p:cNvPr id="1094" name="Google Shape;1094;g3413d8e9574_1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2afb3181702_1_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0" name="Google Shape;1110;g2afb3181702_1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Foto in alta dimensione</a:t>
            </a:r>
            <a:endParaRPr/>
          </a:p>
        </p:txBody>
      </p:sp>
      <p:sp>
        <p:nvSpPr>
          <p:cNvPr id="1111" name="Google Shape;1111;g2afb3181702_1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afb3181702_1_10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g2afb3181702_1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FOTO IN ALTA DIMENSIONE</a:t>
            </a:r>
            <a:endParaRPr/>
          </a:p>
          <a:p>
            <a:pPr marL="0" lvl="0" indent="0" algn="l" rtl="0">
              <a:spcBef>
                <a:spcPts val="0"/>
              </a:spcBef>
              <a:spcAft>
                <a:spcPts val="0"/>
              </a:spcAft>
              <a:buNone/>
            </a:pPr>
            <a:endParaRPr/>
          </a:p>
        </p:txBody>
      </p:sp>
      <p:sp>
        <p:nvSpPr>
          <p:cNvPr id="1126" name="Google Shape;1126;g2afb3181702_1_1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2afb3181702_1_7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6" name="Google Shape;1146;g2afb3181702_1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FOTO IN ALTA DIMENSIOEN</a:t>
            </a:r>
            <a:endParaRPr/>
          </a:p>
          <a:p>
            <a:pPr marL="0" lvl="0" indent="0" algn="l" rtl="0">
              <a:spcBef>
                <a:spcPts val="0"/>
              </a:spcBef>
              <a:spcAft>
                <a:spcPts val="0"/>
              </a:spcAft>
              <a:buNone/>
            </a:pPr>
            <a:endParaRPr/>
          </a:p>
        </p:txBody>
      </p:sp>
      <p:sp>
        <p:nvSpPr>
          <p:cNvPr id="1147" name="Google Shape;1147;g2afb3181702_1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afb3181702_0_7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2afb3181702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2100"/>
              <a:t>COME LO FA QUINDI ? AGGIORNA UNO PER UNO I PIXEL FINO A CONVERGERE AD UN MINIMO DI ENERGIA, COME NEL MODELLO DI ISING </a:t>
            </a: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r>
              <a:rPr lang="en-GB" sz="2100"/>
              <a:t> LO VEDIAMO CON UNA GIF:</a:t>
            </a:r>
            <a:endParaRPr sz="2100"/>
          </a:p>
          <a:p>
            <a:pPr marL="0" lvl="0" indent="0" algn="l" rtl="0">
              <a:spcBef>
                <a:spcPts val="0"/>
              </a:spcBef>
              <a:spcAft>
                <a:spcPts val="0"/>
              </a:spcAft>
              <a:buNone/>
            </a:pPr>
            <a:endParaRPr/>
          </a:p>
        </p:txBody>
      </p:sp>
      <p:sp>
        <p:nvSpPr>
          <p:cNvPr id="191" name="Google Shape;191;g2afb3181702_0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GB" sz="2100"/>
              <a:t>Ricostruzione immagini 2d con pattern random, qui foto da cambiare</a:t>
            </a:r>
            <a:endParaRPr sz="2100"/>
          </a:p>
          <a:p>
            <a:pPr marL="0" lvl="0" indent="0" algn="l" rtl="0">
              <a:spcBef>
                <a:spcPts val="0"/>
              </a:spcBef>
              <a:spcAft>
                <a:spcPts val="0"/>
              </a:spcAft>
              <a:buSzPts val="1100"/>
              <a:buNone/>
            </a:pPr>
            <a:endParaRPr sz="2100"/>
          </a:p>
          <a:p>
            <a:pPr marL="0" lvl="0" indent="0" algn="l" rtl="0">
              <a:spcBef>
                <a:spcPts val="0"/>
              </a:spcBef>
              <a:spcAft>
                <a:spcPts val="0"/>
              </a:spcAft>
              <a:buSzPts val="1100"/>
              <a:buNone/>
            </a:pPr>
            <a:r>
              <a:rPr lang="en-GB" sz="1500"/>
              <a:t>QUINDI IL MODELLO FUNZIONA( ALMENO IN QUESTO CASO, MA QUANTO BENE ? ) GIA CON LE IMMAGINI ABBIAMO I NOSTRI PRIMI PROBLEMI …</a:t>
            </a:r>
            <a:endParaRPr sz="15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None/>
            </a:pPr>
            <a:endParaRPr/>
          </a:p>
        </p:txBody>
      </p:sp>
      <p:sp>
        <p:nvSpPr>
          <p:cNvPr id="219" name="Google Shape;2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41bf441b8c_1_18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341bf441b8c_1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a:t>FOTO IN BOH NON SO CHE RISOLUZIONE, PENSO SIANO SCREEN MA NON RICORDO DA DOVE LE HO TIRATE FUORI</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en-GB"/>
              <a:t>Sincrona: prodotto tra lo stato e tutta la matrice del pattern</a:t>
            </a:r>
            <a:endParaRPr/>
          </a:p>
          <a:p>
            <a:pPr marL="0" lvl="0" indent="0" algn="l" rtl="0">
              <a:spcBef>
                <a:spcPts val="0"/>
              </a:spcBef>
              <a:spcAft>
                <a:spcPts val="0"/>
              </a:spcAft>
              <a:buClr>
                <a:schemeClr val="dk1"/>
              </a:buClr>
              <a:buFont typeface="Arial"/>
              <a:buNone/>
            </a:pPr>
            <a:r>
              <a:rPr lang="en-GB"/>
              <a:t>Asincrona: sampla un neurone </a:t>
            </a:r>
            <a:endParaRPr/>
          </a:p>
          <a:p>
            <a:pPr marL="0" lvl="0" indent="0" algn="l" rtl="0">
              <a:spcBef>
                <a:spcPts val="0"/>
              </a:spcBef>
              <a:spcAft>
                <a:spcPts val="0"/>
              </a:spcAft>
              <a:buNone/>
            </a:pPr>
            <a:endParaRPr/>
          </a:p>
        </p:txBody>
      </p:sp>
      <p:sp>
        <p:nvSpPr>
          <p:cNvPr id="278" name="Google Shape;278;g341bf441b8c_1_1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2100"/>
              <a:t>Ricostruzione immagini 2d , </a:t>
            </a:r>
            <a:r>
              <a:rPr lang="en-GB"/>
              <a:t>FOTO IN BOH NON SO CHE RISOLUZIONE, PENSO SIANO SCREEN MA NON RICORDO DA DOVE LE HO TIRATE FUORI</a:t>
            </a:r>
            <a:endParaRPr/>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r>
              <a:rPr lang="en-GB" sz="2100"/>
              <a:t>Qui foto da cambiare</a:t>
            </a: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r>
              <a:rPr lang="en-GB" sz="2100"/>
              <a:t>CON LE IMMAGINI NON  VA, METTO IMMAGINI RICOSTRUIRE CON HEBB CHE NON VENGONO </a:t>
            </a:r>
            <a:endParaRPr sz="2100"/>
          </a:p>
          <a:p>
            <a:pPr marL="0" lvl="0" indent="0" algn="l" rtl="0">
              <a:spcBef>
                <a:spcPts val="0"/>
              </a:spcBef>
              <a:spcAft>
                <a:spcPts val="0"/>
              </a:spcAft>
              <a:buClr>
                <a:schemeClr val="dk1"/>
              </a:buClr>
              <a:buSzPts val="1100"/>
              <a:buFont typeface="Arial"/>
              <a:buNone/>
            </a:pPr>
            <a:endParaRPr sz="2100"/>
          </a:p>
          <a:p>
            <a:pPr marL="0" lvl="0" indent="0" algn="l" rtl="0">
              <a:spcBef>
                <a:spcPts val="0"/>
              </a:spcBef>
              <a:spcAft>
                <a:spcPts val="0"/>
              </a:spcAft>
              <a:buClr>
                <a:schemeClr val="dk1"/>
              </a:buClr>
              <a:buSzPts val="1100"/>
              <a:buFont typeface="Arial"/>
              <a:buNone/>
            </a:pPr>
            <a:r>
              <a:rPr lang="en-GB" sz="2100"/>
              <a:t> </a:t>
            </a:r>
            <a:endParaRPr sz="2100"/>
          </a:p>
          <a:p>
            <a:pPr marL="0" lvl="0" indent="0" algn="l" rtl="0">
              <a:spcBef>
                <a:spcPts val="0"/>
              </a:spcBef>
              <a:spcAft>
                <a:spcPts val="0"/>
              </a:spcAft>
              <a:buNone/>
            </a:pPr>
            <a:endParaRPr/>
          </a:p>
        </p:txBody>
      </p:sp>
      <p:sp>
        <p:nvSpPr>
          <p:cNvPr id="292" name="Google Shape;29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afb3181702_0_7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2afb3181702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2300"/>
              <a:t>DIVERSE REGOLE DI AGGIORNAAMENTO S E PER J MATRICE DI CORRELAZIONE </a:t>
            </a:r>
            <a:endParaRPr sz="2300"/>
          </a:p>
          <a:p>
            <a:pPr marL="0" lvl="0" indent="0" algn="l" rtl="0">
              <a:spcBef>
                <a:spcPts val="0"/>
              </a:spcBef>
              <a:spcAft>
                <a:spcPts val="0"/>
              </a:spcAft>
              <a:buClr>
                <a:schemeClr val="dk1"/>
              </a:buClr>
              <a:buSzPts val="1100"/>
              <a:buFont typeface="Arial"/>
              <a:buNone/>
            </a:pPr>
            <a:endParaRPr sz="2300"/>
          </a:p>
          <a:p>
            <a:pPr marL="0" lvl="0" indent="0" algn="l" rtl="0">
              <a:spcBef>
                <a:spcPts val="0"/>
              </a:spcBef>
              <a:spcAft>
                <a:spcPts val="0"/>
              </a:spcAft>
              <a:buClr>
                <a:schemeClr val="dk1"/>
              </a:buClr>
              <a:buSzPts val="1100"/>
              <a:buFont typeface="Arial"/>
              <a:buNone/>
            </a:pPr>
            <a:endParaRPr sz="2300"/>
          </a:p>
          <a:p>
            <a:pPr marL="0" lvl="0" indent="0" algn="l" rtl="0">
              <a:spcBef>
                <a:spcPts val="0"/>
              </a:spcBef>
              <a:spcAft>
                <a:spcPts val="0"/>
              </a:spcAft>
              <a:buClr>
                <a:schemeClr val="dk1"/>
              </a:buClr>
              <a:buSzPts val="1100"/>
              <a:buFont typeface="Arial"/>
              <a:buNone/>
            </a:pPr>
            <a:r>
              <a:rPr lang="en-GB" sz="2300"/>
              <a:t>FORMULE DI </a:t>
            </a:r>
            <a:endParaRPr sz="2300"/>
          </a:p>
          <a:p>
            <a:pPr marL="0" lvl="0" indent="0" algn="l" rtl="0">
              <a:spcBef>
                <a:spcPts val="0"/>
              </a:spcBef>
              <a:spcAft>
                <a:spcPts val="0"/>
              </a:spcAft>
              <a:buClr>
                <a:schemeClr val="dk1"/>
              </a:buClr>
              <a:buSzPts val="1100"/>
              <a:buFont typeface="Arial"/>
              <a:buNone/>
            </a:pPr>
            <a:r>
              <a:rPr lang="en-GB" sz="2300"/>
              <a:t>HEBB VS TURKEY VS LOCAL</a:t>
            </a:r>
            <a:endParaRPr sz="2300"/>
          </a:p>
          <a:p>
            <a:pPr marL="0" lvl="0" indent="0" algn="l" rtl="0">
              <a:spcBef>
                <a:spcPts val="0"/>
              </a:spcBef>
              <a:spcAft>
                <a:spcPts val="0"/>
              </a:spcAft>
              <a:buClr>
                <a:schemeClr val="dk1"/>
              </a:buClr>
              <a:buSzPts val="1100"/>
              <a:buFont typeface="Arial"/>
              <a:buNone/>
            </a:pPr>
            <a:r>
              <a:rPr lang="en-GB" sz="2300"/>
              <a:t>FORMULE DEL SEGNO ( sincrona e asincrona ) VS MONTECARLO ( formula montecarlo)</a:t>
            </a:r>
            <a:endParaRPr sz="2300"/>
          </a:p>
          <a:p>
            <a:pPr marL="0" lvl="0" indent="0" algn="l" rtl="0">
              <a:spcBef>
                <a:spcPts val="0"/>
              </a:spcBef>
              <a:spcAft>
                <a:spcPts val="0"/>
              </a:spcAft>
              <a:buClr>
                <a:schemeClr val="dk1"/>
              </a:buClr>
              <a:buSzPts val="1100"/>
              <a:buFont typeface="Arial"/>
              <a:buNone/>
            </a:pPr>
            <a:endParaRPr sz="2300"/>
          </a:p>
          <a:p>
            <a:pPr marL="0" lvl="0" indent="0" algn="l" rtl="0">
              <a:spcBef>
                <a:spcPts val="0"/>
              </a:spcBef>
              <a:spcAft>
                <a:spcPts val="0"/>
              </a:spcAft>
              <a:buClr>
                <a:schemeClr val="dk1"/>
              </a:buClr>
              <a:buSzPts val="1100"/>
              <a:buFont typeface="Arial"/>
              <a:buNone/>
            </a:pPr>
            <a:endParaRPr sz="2300"/>
          </a:p>
          <a:p>
            <a:pPr marL="0" lvl="0" indent="0" algn="l" rtl="0">
              <a:spcBef>
                <a:spcPts val="0"/>
              </a:spcBef>
              <a:spcAft>
                <a:spcPts val="0"/>
              </a:spcAft>
              <a:buClr>
                <a:schemeClr val="dk1"/>
              </a:buClr>
              <a:buSzPts val="1100"/>
              <a:buFont typeface="Arial"/>
              <a:buNone/>
            </a:pPr>
            <a:endParaRPr sz="2300"/>
          </a:p>
          <a:p>
            <a:pPr marL="0" lvl="0" indent="0" algn="l" rtl="0">
              <a:spcBef>
                <a:spcPts val="0"/>
              </a:spcBef>
              <a:spcAft>
                <a:spcPts val="0"/>
              </a:spcAft>
              <a:buClr>
                <a:schemeClr val="dk1"/>
              </a:buClr>
              <a:buSzPts val="1100"/>
              <a:buFont typeface="Arial"/>
              <a:buNone/>
            </a:pPr>
            <a:r>
              <a:rPr lang="en-GB" sz="2300"/>
              <a:t>-&gt;ABBIAMO LA PRESENZA DI MINIMI SPURI</a:t>
            </a:r>
            <a:endParaRPr sz="2300"/>
          </a:p>
          <a:p>
            <a:pPr marL="0" lvl="0" indent="0" algn="l" rtl="0">
              <a:spcBef>
                <a:spcPts val="0"/>
              </a:spcBef>
              <a:spcAft>
                <a:spcPts val="0"/>
              </a:spcAft>
              <a:buClr>
                <a:schemeClr val="dk1"/>
              </a:buClr>
              <a:buSzPts val="1100"/>
              <a:buFont typeface="Arial"/>
              <a:buNone/>
            </a:pPr>
            <a:endParaRPr sz="2300"/>
          </a:p>
          <a:p>
            <a:pPr marL="0" lvl="0" indent="0" algn="l" rtl="0">
              <a:spcBef>
                <a:spcPts val="0"/>
              </a:spcBef>
              <a:spcAft>
                <a:spcPts val="0"/>
              </a:spcAft>
              <a:buClr>
                <a:schemeClr val="dk1"/>
              </a:buClr>
              <a:buSzPts val="1100"/>
              <a:buFont typeface="Arial"/>
              <a:buNone/>
            </a:pPr>
            <a:r>
              <a:rPr lang="en-GB" sz="2300"/>
              <a:t> </a:t>
            </a:r>
            <a:endParaRPr sz="2300"/>
          </a:p>
          <a:p>
            <a:pPr marL="0" lvl="0" indent="0" algn="l" rtl="0">
              <a:spcBef>
                <a:spcPts val="0"/>
              </a:spcBef>
              <a:spcAft>
                <a:spcPts val="0"/>
              </a:spcAft>
              <a:buNone/>
            </a:pPr>
            <a:endParaRPr/>
          </a:p>
        </p:txBody>
      </p:sp>
      <p:sp>
        <p:nvSpPr>
          <p:cNvPr id="314" name="Google Shape;314;g2afb3181702_0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afb3181702_0_6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2afb3181702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2100"/>
              <a:t>( SE USO LA GIUSTA RISOLUZIONE…)(80X80) VS (120X120), SETTANDO SEMPRE I GIUSTI PARAMETRI... -&gt; abbiamo quindi deciso DI FARE UNO STUDIO PIU SISTEMATICO DI QUESTE REGOLE</a:t>
            </a:r>
            <a:endParaRPr sz="2100"/>
          </a:p>
          <a:p>
            <a:pPr marL="0" lvl="0" indent="0" algn="l" rtl="0">
              <a:spcBef>
                <a:spcPts val="0"/>
              </a:spcBef>
              <a:spcAft>
                <a:spcPts val="0"/>
              </a:spcAft>
              <a:buClr>
                <a:schemeClr val="dk1"/>
              </a:buClr>
              <a:buSzPts val="1100"/>
              <a:buFont typeface="Arial"/>
              <a:buNone/>
            </a:pPr>
            <a:r>
              <a:rPr lang="en-GB" sz="2100"/>
              <a:t>Per vedere quanto funziona il modello con i due dataset piu basici,  facendo una grid search-&gt; mnsit e random</a:t>
            </a:r>
            <a:endParaRPr sz="1400">
              <a:latin typeface="Arial"/>
              <a:ea typeface="Arial"/>
              <a:cs typeface="Arial"/>
              <a:sym typeface="Arial"/>
            </a:endParaRPr>
          </a:p>
          <a:p>
            <a:pPr marL="0" lvl="0" indent="0" algn="l" rtl="0">
              <a:spcBef>
                <a:spcPts val="0"/>
              </a:spcBef>
              <a:spcAft>
                <a:spcPts val="0"/>
              </a:spcAft>
              <a:buNone/>
            </a:pPr>
            <a:endParaRPr/>
          </a:p>
        </p:txBody>
      </p:sp>
      <p:sp>
        <p:nvSpPr>
          <p:cNvPr id="332" name="Google Shape;332;g2afb3181702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4.png"/><Relationship Id="rId12"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55.png"/><Relationship Id="rId5" Type="http://schemas.openxmlformats.org/officeDocument/2006/relationships/image" Target="../media/image52.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3.png"/><Relationship Id="rId1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65.png"/><Relationship Id="rId12"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61.png"/><Relationship Id="rId5" Type="http://schemas.openxmlformats.org/officeDocument/2006/relationships/image" Target="../media/image5.png"/><Relationship Id="rId10" Type="http://schemas.openxmlformats.org/officeDocument/2006/relationships/image" Target="../media/image60.png"/><Relationship Id="rId4" Type="http://schemas.openxmlformats.org/officeDocument/2006/relationships/image" Target="../media/image4.png"/><Relationship Id="rId9"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5.png"/><Relationship Id="rId15" Type="http://schemas.openxmlformats.org/officeDocument/2006/relationships/image" Target="../media/image27.gif"/><Relationship Id="rId10"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2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7.png"/><Relationship Id="rId12"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9.png"/><Relationship Id="rId5" Type="http://schemas.openxmlformats.org/officeDocument/2006/relationships/image" Target="../media/image4.png"/><Relationship Id="rId15" Type="http://schemas.openxmlformats.org/officeDocument/2006/relationships/image" Target="../media/image33.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40.png"/><Relationship Id="rId5" Type="http://schemas.openxmlformats.org/officeDocument/2006/relationships/image" Target="../media/image5.png"/><Relationship Id="rId10"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5.png"/><Relationship Id="rId10" Type="http://schemas.openxmlformats.org/officeDocument/2006/relationships/image" Target="../media/image46.png"/><Relationship Id="rId4" Type="http://schemas.openxmlformats.org/officeDocument/2006/relationships/image" Target="../media/image4.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a:stretch/>
        </p:blipFill>
        <p:spPr>
          <a:xfrm>
            <a:off x="-36000" y="-139148"/>
            <a:ext cx="9216000" cy="5962351"/>
          </a:xfrm>
          <a:prstGeom prst="rect">
            <a:avLst/>
          </a:prstGeom>
          <a:noFill/>
          <a:ln>
            <a:noFill/>
          </a:ln>
        </p:spPr>
      </p:pic>
      <p:pic>
        <p:nvPicPr>
          <p:cNvPr id="90" name="Google Shape;90;p13"/>
          <p:cNvPicPr preferRelativeResize="0"/>
          <p:nvPr/>
        </p:nvPicPr>
        <p:blipFill rotWithShape="1">
          <a:blip r:embed="rId4">
            <a:alphaModFix/>
          </a:blip>
          <a:srcRect/>
          <a:stretch/>
        </p:blipFill>
        <p:spPr>
          <a:xfrm>
            <a:off x="7142480" y="4895441"/>
            <a:ext cx="1711457" cy="1722381"/>
          </a:xfrm>
          <a:prstGeom prst="rect">
            <a:avLst/>
          </a:prstGeom>
          <a:noFill/>
          <a:ln>
            <a:noFill/>
          </a:ln>
        </p:spPr>
      </p:pic>
      <p:sp>
        <p:nvSpPr>
          <p:cNvPr id="91" name="Google Shape;91;p13"/>
          <p:cNvSpPr txBox="1"/>
          <p:nvPr/>
        </p:nvSpPr>
        <p:spPr>
          <a:xfrm>
            <a:off x="948268" y="762427"/>
            <a:ext cx="7095000" cy="178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400" b="1" i="0" u="none" strike="noStrike" cap="none">
                <a:solidFill>
                  <a:schemeClr val="lt1"/>
                </a:solidFill>
                <a:latin typeface="Calibri"/>
                <a:ea typeface="Calibri"/>
                <a:cs typeface="Calibri"/>
                <a:sym typeface="Calibri"/>
              </a:rPr>
              <a:t>Hopfield model</a:t>
            </a:r>
            <a:endParaRPr sz="4400" b="1" i="0" u="none" strike="noStrike" cap="none">
              <a:solidFill>
                <a:schemeClr val="lt1"/>
              </a:solidFill>
              <a:latin typeface="Calibri"/>
              <a:ea typeface="Calibri"/>
              <a:cs typeface="Calibri"/>
              <a:sym typeface="Calibri"/>
            </a:endParaRPr>
          </a:p>
          <a:p>
            <a:pPr marL="0" marR="0" lvl="0" indent="0" algn="ctr" rtl="0">
              <a:spcBef>
                <a:spcPts val="0"/>
              </a:spcBef>
              <a:spcAft>
                <a:spcPts val="0"/>
              </a:spcAft>
              <a:buNone/>
            </a:pPr>
            <a:endParaRPr sz="4400" b="1">
              <a:solidFill>
                <a:schemeClr val="lt1"/>
              </a:solidFill>
              <a:latin typeface="Calibri"/>
              <a:ea typeface="Calibri"/>
              <a:cs typeface="Calibri"/>
              <a:sym typeface="Calibri"/>
            </a:endParaRPr>
          </a:p>
          <a:p>
            <a:pPr marL="0" marR="0" lvl="0" indent="0" algn="l" rtl="0">
              <a:spcBef>
                <a:spcPts val="0"/>
              </a:spcBef>
              <a:spcAft>
                <a:spcPts val="0"/>
              </a:spcAft>
              <a:buNone/>
            </a:pPr>
            <a:endParaRPr sz="2200">
              <a:solidFill>
                <a:schemeClr val="dk1"/>
              </a:solidFill>
              <a:latin typeface="Calibri"/>
              <a:ea typeface="Calibri"/>
              <a:cs typeface="Calibri"/>
              <a:sym typeface="Calibri"/>
            </a:endParaRPr>
          </a:p>
        </p:txBody>
      </p:sp>
      <p:sp>
        <p:nvSpPr>
          <p:cNvPr id="92" name="Google Shape;92;p13"/>
          <p:cNvSpPr txBox="1"/>
          <p:nvPr/>
        </p:nvSpPr>
        <p:spPr>
          <a:xfrm>
            <a:off x="3285413" y="1555250"/>
            <a:ext cx="2420700" cy="507900"/>
          </a:xfrm>
          <a:prstGeom prst="rect">
            <a:avLst/>
          </a:prstGeom>
          <a:no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en-GB" sz="2700" i="1">
                <a:solidFill>
                  <a:schemeClr val="lt1"/>
                </a:solidFill>
                <a:latin typeface="Calibri"/>
                <a:ea typeface="Calibri"/>
                <a:cs typeface="Calibri"/>
                <a:sym typeface="Calibri"/>
              </a:rPr>
              <a:t>Group 1</a:t>
            </a:r>
            <a:endParaRPr sz="1700"/>
          </a:p>
        </p:txBody>
      </p:sp>
      <p:sp>
        <p:nvSpPr>
          <p:cNvPr id="93" name="Google Shape;93;p13"/>
          <p:cNvSpPr txBox="1"/>
          <p:nvPr/>
        </p:nvSpPr>
        <p:spPr>
          <a:xfrm>
            <a:off x="103475" y="3190800"/>
            <a:ext cx="5890800" cy="14103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GB" sz="2400">
                <a:solidFill>
                  <a:schemeClr val="lt1"/>
                </a:solidFill>
                <a:latin typeface="Calibri"/>
                <a:ea typeface="Calibri"/>
                <a:cs typeface="Calibri"/>
                <a:sym typeface="Calibri"/>
              </a:rPr>
              <a:t>Chiara Tramarin      Antonio Donà</a:t>
            </a:r>
            <a:endParaRPr sz="2400">
              <a:solidFill>
                <a:schemeClr val="lt1"/>
              </a:solidFill>
              <a:latin typeface="Calibri"/>
              <a:ea typeface="Calibri"/>
              <a:cs typeface="Calibri"/>
              <a:sym typeface="Calibri"/>
            </a:endParaRPr>
          </a:p>
          <a:p>
            <a:pPr marL="457200" lvl="0" indent="0" algn="l" rtl="0">
              <a:lnSpc>
                <a:spcPct val="150000"/>
              </a:lnSpc>
              <a:spcBef>
                <a:spcPts val="0"/>
              </a:spcBef>
              <a:spcAft>
                <a:spcPts val="0"/>
              </a:spcAft>
              <a:buClr>
                <a:schemeClr val="dk1"/>
              </a:buClr>
              <a:buFont typeface="Arial"/>
              <a:buNone/>
            </a:pPr>
            <a:r>
              <a:rPr lang="en-GB" sz="2400">
                <a:solidFill>
                  <a:schemeClr val="lt1"/>
                </a:solidFill>
                <a:latin typeface="Calibri"/>
                <a:ea typeface="Calibri"/>
                <a:cs typeface="Calibri"/>
                <a:sym typeface="Calibri"/>
              </a:rPr>
              <a:t>Alessio Tuscano      Alberto Schiavinato</a:t>
            </a:r>
            <a:endParaRPr sz="2400">
              <a:solidFill>
                <a:schemeClr val="lt1"/>
              </a:solidFill>
              <a:latin typeface="Calibri"/>
              <a:ea typeface="Calibri"/>
              <a:cs typeface="Calibri"/>
              <a:sym typeface="Calibri"/>
            </a:endParaRPr>
          </a:p>
          <a:p>
            <a:pPr marL="0" lvl="0" indent="0" algn="l" rtl="0">
              <a:lnSpc>
                <a:spcPct val="150000"/>
              </a:lnSpc>
              <a:spcBef>
                <a:spcPts val="0"/>
              </a:spcBef>
              <a:spcAft>
                <a:spcPts val="0"/>
              </a:spcAft>
              <a:buNone/>
            </a:pPr>
            <a:endParaRPr sz="2800">
              <a:solidFill>
                <a:schemeClr val="dk1"/>
              </a:solidFill>
              <a:latin typeface="Calibri"/>
              <a:ea typeface="Calibri"/>
              <a:cs typeface="Calibri"/>
              <a:sym typeface="Calibri"/>
            </a:endParaRPr>
          </a:p>
        </p:txBody>
      </p:sp>
      <p:sp>
        <p:nvSpPr>
          <p:cNvPr id="94" name="Google Shape;94;p13"/>
          <p:cNvSpPr txBox="1"/>
          <p:nvPr/>
        </p:nvSpPr>
        <p:spPr>
          <a:xfrm>
            <a:off x="0" y="-95600"/>
            <a:ext cx="8054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Font typeface="Arial"/>
              <a:buNone/>
            </a:pPr>
            <a:r>
              <a:rPr lang="en-GB" sz="1900">
                <a:solidFill>
                  <a:schemeClr val="lt1"/>
                </a:solidFill>
                <a:latin typeface="Calibri"/>
                <a:ea typeface="Calibri"/>
                <a:cs typeface="Calibri"/>
                <a:sym typeface="Calibri"/>
              </a:rPr>
              <a:t> 20-03-25</a:t>
            </a:r>
            <a:endParaRPr sz="13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22"/>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349" name="Google Shape;349;p22"/>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350" name="Google Shape;350;p22"/>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351" name="Google Shape;351;p2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352" name="Google Shape;352;p22"/>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Different Corruptions</a:t>
            </a:r>
            <a:endParaRPr/>
          </a:p>
        </p:txBody>
      </p:sp>
      <p:pic>
        <p:nvPicPr>
          <p:cNvPr id="353" name="Google Shape;353;p22"/>
          <p:cNvPicPr preferRelativeResize="0"/>
          <p:nvPr/>
        </p:nvPicPr>
        <p:blipFill>
          <a:blip r:embed="rId6">
            <a:alphaModFix/>
          </a:blip>
          <a:stretch>
            <a:fillRect/>
          </a:stretch>
        </p:blipFill>
        <p:spPr>
          <a:xfrm>
            <a:off x="485800" y="5659025"/>
            <a:ext cx="3343965" cy="873475"/>
          </a:xfrm>
          <a:prstGeom prst="rect">
            <a:avLst/>
          </a:prstGeom>
          <a:noFill/>
          <a:ln>
            <a:noFill/>
          </a:ln>
        </p:spPr>
      </p:pic>
      <p:cxnSp>
        <p:nvCxnSpPr>
          <p:cNvPr id="354" name="Google Shape;354;p22"/>
          <p:cNvCxnSpPr/>
          <p:nvPr/>
        </p:nvCxnSpPr>
        <p:spPr>
          <a:xfrm rot="10800000">
            <a:off x="1154600" y="3315775"/>
            <a:ext cx="1428900" cy="0"/>
          </a:xfrm>
          <a:prstGeom prst="straightConnector1">
            <a:avLst/>
          </a:prstGeom>
          <a:noFill/>
          <a:ln w="19050" cap="flat" cmpd="sng">
            <a:solidFill>
              <a:srgbClr val="FF0000"/>
            </a:solidFill>
            <a:prstDash val="solid"/>
            <a:round/>
            <a:headEnd type="none" w="med" len="med"/>
            <a:tailEnd type="none" w="med" len="med"/>
          </a:ln>
        </p:spPr>
      </p:cxnSp>
      <p:cxnSp>
        <p:nvCxnSpPr>
          <p:cNvPr id="355" name="Google Shape;355;p22"/>
          <p:cNvCxnSpPr/>
          <p:nvPr/>
        </p:nvCxnSpPr>
        <p:spPr>
          <a:xfrm>
            <a:off x="1154741" y="3316966"/>
            <a:ext cx="0" cy="2070000"/>
          </a:xfrm>
          <a:prstGeom prst="straightConnector1">
            <a:avLst/>
          </a:prstGeom>
          <a:noFill/>
          <a:ln w="19050" cap="flat" cmpd="sng">
            <a:solidFill>
              <a:srgbClr val="FF0000"/>
            </a:solidFill>
            <a:prstDash val="solid"/>
            <a:round/>
            <a:headEnd type="none" w="med" len="med"/>
            <a:tailEnd type="triangle" w="med" len="med"/>
          </a:ln>
        </p:spPr>
      </p:cxnSp>
      <p:pic>
        <p:nvPicPr>
          <p:cNvPr id="356" name="Google Shape;356;p22" title="images_corruption_q60.png"/>
          <p:cNvPicPr preferRelativeResize="0"/>
          <p:nvPr/>
        </p:nvPicPr>
        <p:blipFill>
          <a:blip r:embed="rId7">
            <a:alphaModFix/>
          </a:blip>
          <a:stretch>
            <a:fillRect/>
          </a:stretch>
        </p:blipFill>
        <p:spPr>
          <a:xfrm>
            <a:off x="2264234" y="948275"/>
            <a:ext cx="6080100" cy="45600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23"/>
          <p:cNvPicPr preferRelativeResize="0"/>
          <p:nvPr/>
        </p:nvPicPr>
        <p:blipFill rotWithShape="1">
          <a:blip r:embed="rId3">
            <a:alphaModFix/>
          </a:blip>
          <a:srcRect l="73940" t="25872" r="1486" b="5592"/>
          <a:stretch/>
        </p:blipFill>
        <p:spPr>
          <a:xfrm>
            <a:off x="5345725" y="4300525"/>
            <a:ext cx="1275600" cy="1292350"/>
          </a:xfrm>
          <a:prstGeom prst="rect">
            <a:avLst/>
          </a:prstGeom>
          <a:noFill/>
          <a:ln>
            <a:noFill/>
          </a:ln>
        </p:spPr>
      </p:pic>
      <p:pic>
        <p:nvPicPr>
          <p:cNvPr id="363" name="Google Shape;363;p23"/>
          <p:cNvPicPr preferRelativeResize="0"/>
          <p:nvPr/>
        </p:nvPicPr>
        <p:blipFill>
          <a:blip r:embed="rId4">
            <a:alphaModFix/>
          </a:blip>
          <a:stretch>
            <a:fillRect/>
          </a:stretch>
        </p:blipFill>
        <p:spPr>
          <a:xfrm>
            <a:off x="4977884" y="1966241"/>
            <a:ext cx="4035407" cy="309550"/>
          </a:xfrm>
          <a:prstGeom prst="rect">
            <a:avLst/>
          </a:prstGeom>
          <a:noFill/>
          <a:ln>
            <a:noFill/>
          </a:ln>
        </p:spPr>
      </p:pic>
      <p:pic>
        <p:nvPicPr>
          <p:cNvPr id="364" name="Google Shape;364;p23"/>
          <p:cNvPicPr preferRelativeResize="0"/>
          <p:nvPr/>
        </p:nvPicPr>
        <p:blipFill rotWithShape="1">
          <a:blip r:embed="rId5">
            <a:alphaModFix/>
          </a:blip>
          <a:srcRect r="62552"/>
          <a:stretch/>
        </p:blipFill>
        <p:spPr>
          <a:xfrm>
            <a:off x="666745" y="1252200"/>
            <a:ext cx="1630675" cy="1022050"/>
          </a:xfrm>
          <a:prstGeom prst="rect">
            <a:avLst/>
          </a:prstGeom>
          <a:noFill/>
          <a:ln>
            <a:noFill/>
          </a:ln>
        </p:spPr>
      </p:pic>
      <p:pic>
        <p:nvPicPr>
          <p:cNvPr id="365" name="Google Shape;365;p23"/>
          <p:cNvPicPr preferRelativeResize="0"/>
          <p:nvPr/>
        </p:nvPicPr>
        <p:blipFill rotWithShape="1">
          <a:blip r:embed="rId6">
            <a:alphaModFix/>
          </a:blip>
          <a:srcRect/>
          <a:stretch/>
        </p:blipFill>
        <p:spPr>
          <a:xfrm>
            <a:off x="236004" y="6246000"/>
            <a:ext cx="8907996" cy="612000"/>
          </a:xfrm>
          <a:prstGeom prst="rect">
            <a:avLst/>
          </a:prstGeom>
          <a:noFill/>
          <a:ln>
            <a:noFill/>
          </a:ln>
        </p:spPr>
      </p:pic>
      <p:pic>
        <p:nvPicPr>
          <p:cNvPr id="366" name="Google Shape;366;p23"/>
          <p:cNvPicPr preferRelativeResize="0"/>
          <p:nvPr/>
        </p:nvPicPr>
        <p:blipFill rotWithShape="1">
          <a:blip r:embed="rId7">
            <a:alphaModFix/>
          </a:blip>
          <a:srcRect l="61779" t="23071"/>
          <a:stretch/>
        </p:blipFill>
        <p:spPr>
          <a:xfrm>
            <a:off x="0" y="0"/>
            <a:ext cx="9144000" cy="948267"/>
          </a:xfrm>
          <a:prstGeom prst="rect">
            <a:avLst/>
          </a:prstGeom>
          <a:noFill/>
          <a:ln>
            <a:noFill/>
          </a:ln>
        </p:spPr>
      </p:pic>
      <p:pic>
        <p:nvPicPr>
          <p:cNvPr id="367" name="Google Shape;367;p23"/>
          <p:cNvPicPr preferRelativeResize="0"/>
          <p:nvPr/>
        </p:nvPicPr>
        <p:blipFill rotWithShape="1">
          <a:blip r:embed="rId8">
            <a:alphaModFix/>
          </a:blip>
          <a:srcRect/>
          <a:stretch/>
        </p:blipFill>
        <p:spPr>
          <a:xfrm>
            <a:off x="7051713" y="37388"/>
            <a:ext cx="1956617" cy="873490"/>
          </a:xfrm>
          <a:prstGeom prst="rect">
            <a:avLst/>
          </a:prstGeom>
          <a:noFill/>
          <a:ln>
            <a:noFill/>
          </a:ln>
        </p:spPr>
      </p:pic>
      <p:sp>
        <p:nvSpPr>
          <p:cNvPr id="368" name="Google Shape;368;p2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369" name="Google Shape;369;p23"/>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Different update algorithms</a:t>
            </a:r>
            <a:endParaRPr/>
          </a:p>
        </p:txBody>
      </p:sp>
      <p:pic>
        <p:nvPicPr>
          <p:cNvPr id="370" name="Google Shape;370;p23"/>
          <p:cNvPicPr preferRelativeResize="0"/>
          <p:nvPr/>
        </p:nvPicPr>
        <p:blipFill>
          <a:blip r:embed="rId9">
            <a:alphaModFix/>
          </a:blip>
          <a:stretch>
            <a:fillRect/>
          </a:stretch>
        </p:blipFill>
        <p:spPr>
          <a:xfrm>
            <a:off x="159796" y="1101467"/>
            <a:ext cx="2153546" cy="365100"/>
          </a:xfrm>
          <a:prstGeom prst="rect">
            <a:avLst/>
          </a:prstGeom>
          <a:noFill/>
          <a:ln>
            <a:noFill/>
          </a:ln>
        </p:spPr>
      </p:pic>
      <p:sp>
        <p:nvSpPr>
          <p:cNvPr id="371" name="Google Shape;371;p23"/>
          <p:cNvSpPr txBox="1"/>
          <p:nvPr/>
        </p:nvSpPr>
        <p:spPr>
          <a:xfrm>
            <a:off x="2289575" y="1512500"/>
            <a:ext cx="10884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1"/>
                </a:solidFill>
                <a:latin typeface="Calibri"/>
                <a:ea typeface="Calibri"/>
                <a:cs typeface="Calibri"/>
                <a:sym typeface="Calibri"/>
              </a:rPr>
              <a:t>Sign rule</a:t>
            </a:r>
            <a:endParaRPr sz="2000">
              <a:solidFill>
                <a:schemeClr val="dk1"/>
              </a:solidFill>
              <a:latin typeface="Calibri"/>
              <a:ea typeface="Calibri"/>
              <a:cs typeface="Calibri"/>
              <a:sym typeface="Calibri"/>
            </a:endParaRPr>
          </a:p>
        </p:txBody>
      </p:sp>
      <p:pic>
        <p:nvPicPr>
          <p:cNvPr id="372" name="Google Shape;372;p23"/>
          <p:cNvPicPr preferRelativeResize="0"/>
          <p:nvPr/>
        </p:nvPicPr>
        <p:blipFill>
          <a:blip r:embed="rId10">
            <a:alphaModFix/>
          </a:blip>
          <a:stretch>
            <a:fillRect/>
          </a:stretch>
        </p:blipFill>
        <p:spPr>
          <a:xfrm>
            <a:off x="6155075" y="1009800"/>
            <a:ext cx="1275600" cy="309559"/>
          </a:xfrm>
          <a:prstGeom prst="rect">
            <a:avLst/>
          </a:prstGeom>
          <a:noFill/>
          <a:ln>
            <a:noFill/>
          </a:ln>
        </p:spPr>
      </p:pic>
      <p:pic>
        <p:nvPicPr>
          <p:cNvPr id="373" name="Google Shape;373;p23"/>
          <p:cNvPicPr preferRelativeResize="0"/>
          <p:nvPr/>
        </p:nvPicPr>
        <p:blipFill>
          <a:blip r:embed="rId11">
            <a:alphaModFix/>
          </a:blip>
          <a:stretch>
            <a:fillRect/>
          </a:stretch>
        </p:blipFill>
        <p:spPr>
          <a:xfrm>
            <a:off x="6172103" y="1367697"/>
            <a:ext cx="1992377" cy="309550"/>
          </a:xfrm>
          <a:prstGeom prst="rect">
            <a:avLst/>
          </a:prstGeom>
          <a:noFill/>
          <a:ln>
            <a:noFill/>
          </a:ln>
        </p:spPr>
      </p:pic>
      <p:sp>
        <p:nvSpPr>
          <p:cNvPr id="374" name="Google Shape;374;p23"/>
          <p:cNvSpPr txBox="1"/>
          <p:nvPr/>
        </p:nvSpPr>
        <p:spPr>
          <a:xfrm>
            <a:off x="3656950" y="948275"/>
            <a:ext cx="5162700" cy="1732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Synchronous</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Asynchronous</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Monte Carlo                                               , but</a:t>
            </a:r>
            <a:endParaRPr sz="2000">
              <a:solidFill>
                <a:schemeClr val="dk1"/>
              </a:solidFill>
              <a:latin typeface="Calibri"/>
              <a:ea typeface="Calibri"/>
              <a:cs typeface="Calibri"/>
              <a:sym typeface="Calibri"/>
            </a:endParaRPr>
          </a:p>
          <a:p>
            <a:pPr marL="457200" lvl="0" indent="0" algn="l" rtl="0">
              <a:spcBef>
                <a:spcPts val="0"/>
              </a:spcBef>
              <a:spcAft>
                <a:spcPts val="0"/>
              </a:spcAft>
              <a:buNone/>
            </a:pPr>
            <a:r>
              <a:rPr lang="en-GB" sz="2000">
                <a:solidFill>
                  <a:schemeClr val="dk1"/>
                </a:solidFill>
                <a:latin typeface="Calibri"/>
                <a:ea typeface="Calibri"/>
                <a:cs typeface="Calibri"/>
                <a:sym typeface="Calibri"/>
              </a:rPr>
              <a:t>only if</a:t>
            </a:r>
            <a:endParaRPr sz="2000">
              <a:solidFill>
                <a:schemeClr val="dk1"/>
              </a:solidFill>
              <a:latin typeface="Calibri"/>
              <a:ea typeface="Calibri"/>
              <a:cs typeface="Calibri"/>
              <a:sym typeface="Calibri"/>
            </a:endParaRPr>
          </a:p>
        </p:txBody>
      </p:sp>
      <p:pic>
        <p:nvPicPr>
          <p:cNvPr id="375" name="Google Shape;375;p23"/>
          <p:cNvPicPr preferRelativeResize="0"/>
          <p:nvPr/>
        </p:nvPicPr>
        <p:blipFill>
          <a:blip r:embed="rId11">
            <a:alphaModFix/>
          </a:blip>
          <a:stretch>
            <a:fillRect/>
          </a:stretch>
        </p:blipFill>
        <p:spPr>
          <a:xfrm>
            <a:off x="6172103" y="1672497"/>
            <a:ext cx="1992377" cy="309550"/>
          </a:xfrm>
          <a:prstGeom prst="rect">
            <a:avLst/>
          </a:prstGeom>
          <a:noFill/>
          <a:ln>
            <a:noFill/>
          </a:ln>
        </p:spPr>
      </p:pic>
      <p:pic>
        <p:nvPicPr>
          <p:cNvPr id="376" name="Google Shape;376;p23"/>
          <p:cNvPicPr preferRelativeResize="0"/>
          <p:nvPr/>
        </p:nvPicPr>
        <p:blipFill rotWithShape="1">
          <a:blip r:embed="rId12">
            <a:alphaModFix/>
          </a:blip>
          <a:srcRect l="45036"/>
          <a:stretch/>
        </p:blipFill>
        <p:spPr>
          <a:xfrm>
            <a:off x="4163875" y="2323325"/>
            <a:ext cx="540401" cy="233825"/>
          </a:xfrm>
          <a:prstGeom prst="rect">
            <a:avLst/>
          </a:prstGeom>
          <a:noFill/>
          <a:ln w="19050" cap="flat" cmpd="sng">
            <a:solidFill>
              <a:schemeClr val="dk1"/>
            </a:solidFill>
            <a:prstDash val="solid"/>
            <a:round/>
            <a:headEnd type="none" w="sm" len="sm"/>
            <a:tailEnd type="none" w="sm" len="sm"/>
          </a:ln>
        </p:spPr>
      </p:pic>
      <p:cxnSp>
        <p:nvCxnSpPr>
          <p:cNvPr id="377" name="Google Shape;377;p23"/>
          <p:cNvCxnSpPr>
            <a:endCxn id="376" idx="3"/>
          </p:cNvCxnSpPr>
          <p:nvPr/>
        </p:nvCxnSpPr>
        <p:spPr>
          <a:xfrm flipH="1">
            <a:off x="4704276" y="2275838"/>
            <a:ext cx="525900" cy="164400"/>
          </a:xfrm>
          <a:prstGeom prst="straightConnector1">
            <a:avLst/>
          </a:prstGeom>
          <a:noFill/>
          <a:ln w="19050" cap="flat" cmpd="sng">
            <a:solidFill>
              <a:schemeClr val="dk1"/>
            </a:solidFill>
            <a:prstDash val="solid"/>
            <a:round/>
            <a:headEnd type="none" w="med" len="med"/>
            <a:tailEnd type="triangle" w="med" len="med"/>
          </a:ln>
        </p:spPr>
      </p:cxnSp>
      <p:cxnSp>
        <p:nvCxnSpPr>
          <p:cNvPr id="378" name="Google Shape;378;p23"/>
          <p:cNvCxnSpPr/>
          <p:nvPr/>
        </p:nvCxnSpPr>
        <p:spPr>
          <a:xfrm>
            <a:off x="3763825" y="1149125"/>
            <a:ext cx="0" cy="1320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23"/>
          <p:cNvCxnSpPr/>
          <p:nvPr/>
        </p:nvCxnSpPr>
        <p:spPr>
          <a:xfrm rot="10800000">
            <a:off x="929225" y="2473300"/>
            <a:ext cx="2835000" cy="0"/>
          </a:xfrm>
          <a:prstGeom prst="straightConnector1">
            <a:avLst/>
          </a:prstGeom>
          <a:noFill/>
          <a:ln w="19050" cap="flat" cmpd="sng">
            <a:solidFill>
              <a:schemeClr val="dk1"/>
            </a:solidFill>
            <a:prstDash val="solid"/>
            <a:round/>
            <a:headEnd type="none" w="med" len="med"/>
            <a:tailEnd type="none" w="med" len="med"/>
          </a:ln>
        </p:spPr>
      </p:cxnSp>
      <p:cxnSp>
        <p:nvCxnSpPr>
          <p:cNvPr id="380" name="Google Shape;380;p23"/>
          <p:cNvCxnSpPr/>
          <p:nvPr/>
        </p:nvCxnSpPr>
        <p:spPr>
          <a:xfrm rot="10800000">
            <a:off x="929050" y="1938802"/>
            <a:ext cx="0" cy="530400"/>
          </a:xfrm>
          <a:prstGeom prst="straightConnector1">
            <a:avLst/>
          </a:prstGeom>
          <a:noFill/>
          <a:ln w="19050" cap="flat" cmpd="sng">
            <a:solidFill>
              <a:schemeClr val="dk1"/>
            </a:solidFill>
            <a:prstDash val="solid"/>
            <a:round/>
            <a:headEnd type="none" w="med" len="med"/>
            <a:tailEnd type="triangle" w="med" len="med"/>
          </a:ln>
        </p:spPr>
      </p:cxnSp>
      <p:sp>
        <p:nvSpPr>
          <p:cNvPr id="381" name="Google Shape;381;p23"/>
          <p:cNvSpPr txBox="1"/>
          <p:nvPr/>
        </p:nvSpPr>
        <p:spPr>
          <a:xfrm>
            <a:off x="948250" y="2128500"/>
            <a:ext cx="28350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Calibri"/>
                <a:ea typeface="Calibri"/>
                <a:cs typeface="Calibri"/>
                <a:sym typeface="Calibri"/>
              </a:rPr>
              <a:t>Different index sampling methods</a:t>
            </a:r>
            <a:endParaRPr sz="1500">
              <a:solidFill>
                <a:schemeClr val="dk1"/>
              </a:solidFill>
              <a:latin typeface="Calibri"/>
              <a:ea typeface="Calibri"/>
              <a:cs typeface="Calibri"/>
              <a:sym typeface="Calibri"/>
            </a:endParaRPr>
          </a:p>
        </p:txBody>
      </p:sp>
      <p:sp>
        <p:nvSpPr>
          <p:cNvPr id="382" name="Google Shape;382;p23"/>
          <p:cNvSpPr txBox="1"/>
          <p:nvPr/>
        </p:nvSpPr>
        <p:spPr>
          <a:xfrm>
            <a:off x="159800" y="3711575"/>
            <a:ext cx="3461100" cy="1097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chemeClr val="dk1"/>
                </a:solidFill>
                <a:latin typeface="Calibri"/>
                <a:ea typeface="Calibri"/>
                <a:cs typeface="Calibri"/>
                <a:sym typeface="Calibri"/>
              </a:rPr>
              <a:t>Converge when pattern stays constant for an arbitrary number of iterations</a:t>
            </a:r>
            <a:endParaRPr sz="2000">
              <a:solidFill>
                <a:schemeClr val="dk1"/>
              </a:solidFill>
              <a:latin typeface="Calibri"/>
              <a:ea typeface="Calibri"/>
              <a:cs typeface="Calibri"/>
              <a:sym typeface="Calibri"/>
            </a:endParaRPr>
          </a:p>
        </p:txBody>
      </p:sp>
      <p:cxnSp>
        <p:nvCxnSpPr>
          <p:cNvPr id="383" name="Google Shape;383;p23"/>
          <p:cNvCxnSpPr>
            <a:stCxn id="382" idx="2"/>
          </p:cNvCxnSpPr>
          <p:nvPr/>
        </p:nvCxnSpPr>
        <p:spPr>
          <a:xfrm>
            <a:off x="1890350" y="4808675"/>
            <a:ext cx="0" cy="1194600"/>
          </a:xfrm>
          <a:prstGeom prst="straightConnector1">
            <a:avLst/>
          </a:prstGeom>
          <a:noFill/>
          <a:ln w="19050" cap="flat" cmpd="sng">
            <a:solidFill>
              <a:schemeClr val="dk1"/>
            </a:solidFill>
            <a:prstDash val="solid"/>
            <a:round/>
            <a:headEnd type="none" w="med" len="med"/>
            <a:tailEnd type="none" w="med" len="med"/>
          </a:ln>
        </p:spPr>
      </p:cxnSp>
      <p:cxnSp>
        <p:nvCxnSpPr>
          <p:cNvPr id="384" name="Google Shape;384;p23"/>
          <p:cNvCxnSpPr/>
          <p:nvPr/>
        </p:nvCxnSpPr>
        <p:spPr>
          <a:xfrm>
            <a:off x="1896475" y="5781825"/>
            <a:ext cx="1730100" cy="0"/>
          </a:xfrm>
          <a:prstGeom prst="straightConnector1">
            <a:avLst/>
          </a:prstGeom>
          <a:noFill/>
          <a:ln w="19050" cap="flat" cmpd="sng">
            <a:solidFill>
              <a:schemeClr val="dk1"/>
            </a:solidFill>
            <a:prstDash val="solid"/>
            <a:round/>
            <a:headEnd type="none" w="med" len="med"/>
            <a:tailEnd type="triangle" w="med" len="med"/>
          </a:ln>
        </p:spPr>
      </p:cxnSp>
      <p:pic>
        <p:nvPicPr>
          <p:cNvPr id="385" name="Google Shape;385;p23"/>
          <p:cNvPicPr preferRelativeResize="0"/>
          <p:nvPr/>
        </p:nvPicPr>
        <p:blipFill rotWithShape="1">
          <a:blip r:embed="rId13">
            <a:alphaModFix/>
          </a:blip>
          <a:srcRect l="72891" t="13205" b="2999"/>
          <a:stretch/>
        </p:blipFill>
        <p:spPr>
          <a:xfrm>
            <a:off x="7280325" y="4059275"/>
            <a:ext cx="1407225" cy="1580400"/>
          </a:xfrm>
          <a:prstGeom prst="rect">
            <a:avLst/>
          </a:prstGeom>
          <a:noFill/>
          <a:ln>
            <a:noFill/>
          </a:ln>
        </p:spPr>
      </p:pic>
      <p:pic>
        <p:nvPicPr>
          <p:cNvPr id="386" name="Google Shape;386;p23"/>
          <p:cNvPicPr preferRelativeResize="0"/>
          <p:nvPr/>
        </p:nvPicPr>
        <p:blipFill rotWithShape="1">
          <a:blip r:embed="rId14">
            <a:alphaModFix/>
          </a:blip>
          <a:srcRect l="71785" t="13148" r="1106" b="3050"/>
          <a:stretch/>
        </p:blipFill>
        <p:spPr>
          <a:xfrm>
            <a:off x="3938488" y="4052275"/>
            <a:ext cx="1407225" cy="1580400"/>
          </a:xfrm>
          <a:prstGeom prst="rect">
            <a:avLst/>
          </a:prstGeom>
          <a:noFill/>
          <a:ln>
            <a:noFill/>
          </a:ln>
        </p:spPr>
      </p:pic>
      <p:cxnSp>
        <p:nvCxnSpPr>
          <p:cNvPr id="387" name="Google Shape;387;p23"/>
          <p:cNvCxnSpPr/>
          <p:nvPr/>
        </p:nvCxnSpPr>
        <p:spPr>
          <a:xfrm>
            <a:off x="1877319" y="6000847"/>
            <a:ext cx="5113500" cy="0"/>
          </a:xfrm>
          <a:prstGeom prst="straightConnector1">
            <a:avLst/>
          </a:prstGeom>
          <a:noFill/>
          <a:ln w="19050" cap="flat" cmpd="sng">
            <a:solidFill>
              <a:schemeClr val="dk1"/>
            </a:solidFill>
            <a:prstDash val="solid"/>
            <a:round/>
            <a:headEnd type="none" w="med" len="med"/>
            <a:tailEnd type="triangle" w="med" len="med"/>
          </a:ln>
        </p:spPr>
      </p:cxnSp>
      <p:sp>
        <p:nvSpPr>
          <p:cNvPr id="388" name="Google Shape;388;p23"/>
          <p:cNvSpPr txBox="1"/>
          <p:nvPr/>
        </p:nvSpPr>
        <p:spPr>
          <a:xfrm>
            <a:off x="7124925" y="5671150"/>
            <a:ext cx="18198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1"/>
                </a:solidFill>
                <a:latin typeface="Calibri"/>
                <a:ea typeface="Calibri"/>
                <a:cs typeface="Calibri"/>
                <a:sym typeface="Calibri"/>
              </a:rPr>
              <a:t>Spurious state</a:t>
            </a:r>
            <a:endParaRPr sz="2000">
              <a:solidFill>
                <a:schemeClr val="dk1"/>
              </a:solidFill>
              <a:latin typeface="Calibri"/>
              <a:ea typeface="Calibri"/>
              <a:cs typeface="Calibri"/>
              <a:sym typeface="Calibri"/>
            </a:endParaRPr>
          </a:p>
        </p:txBody>
      </p:sp>
      <p:sp>
        <p:nvSpPr>
          <p:cNvPr id="389" name="Google Shape;389;p23"/>
          <p:cNvSpPr txBox="1"/>
          <p:nvPr/>
        </p:nvSpPr>
        <p:spPr>
          <a:xfrm>
            <a:off x="3772125" y="5518750"/>
            <a:ext cx="28350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1"/>
                </a:solidFill>
                <a:latin typeface="Calibri"/>
                <a:ea typeface="Calibri"/>
                <a:cs typeface="Calibri"/>
                <a:sym typeface="Calibri"/>
              </a:rPr>
              <a:t>Original state / inverted</a:t>
            </a:r>
            <a:endParaRPr sz="2000">
              <a:solidFill>
                <a:schemeClr val="dk1"/>
              </a:solidFill>
              <a:latin typeface="Calibri"/>
              <a:ea typeface="Calibri"/>
              <a:cs typeface="Calibri"/>
              <a:sym typeface="Calibri"/>
            </a:endParaRPr>
          </a:p>
        </p:txBody>
      </p:sp>
      <p:pic>
        <p:nvPicPr>
          <p:cNvPr id="390" name="Google Shape;390;p23"/>
          <p:cNvPicPr preferRelativeResize="0"/>
          <p:nvPr/>
        </p:nvPicPr>
        <p:blipFill rotWithShape="1">
          <a:blip r:embed="rId15">
            <a:alphaModFix/>
          </a:blip>
          <a:srcRect t="43371" b="31259"/>
          <a:stretch/>
        </p:blipFill>
        <p:spPr>
          <a:xfrm>
            <a:off x="4276675" y="2748748"/>
            <a:ext cx="2124075" cy="708000"/>
          </a:xfrm>
          <a:prstGeom prst="rect">
            <a:avLst/>
          </a:prstGeom>
          <a:noFill/>
          <a:ln>
            <a:noFill/>
          </a:ln>
        </p:spPr>
      </p:pic>
      <p:sp>
        <p:nvSpPr>
          <p:cNvPr id="391" name="Google Shape;391;p23"/>
          <p:cNvSpPr txBox="1"/>
          <p:nvPr/>
        </p:nvSpPr>
        <p:spPr>
          <a:xfrm>
            <a:off x="5600700" y="3954500"/>
            <a:ext cx="676200" cy="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Calibri"/>
                <a:ea typeface="Calibri"/>
                <a:cs typeface="Calibri"/>
                <a:sym typeface="Calibri"/>
              </a:rPr>
              <a:t>-1.000</a:t>
            </a:r>
            <a:endParaRPr sz="1500">
              <a:solidFill>
                <a:schemeClr val="dk1"/>
              </a:solidFill>
              <a:latin typeface="Calibri"/>
              <a:ea typeface="Calibri"/>
              <a:cs typeface="Calibri"/>
              <a:sym typeface="Calibri"/>
            </a:endParaRPr>
          </a:p>
        </p:txBody>
      </p:sp>
      <p:pic>
        <p:nvPicPr>
          <p:cNvPr id="392" name="Google Shape;392;p23"/>
          <p:cNvPicPr preferRelativeResize="0"/>
          <p:nvPr/>
        </p:nvPicPr>
        <p:blipFill rotWithShape="1">
          <a:blip r:embed="rId15">
            <a:alphaModFix/>
          </a:blip>
          <a:srcRect b="78071"/>
          <a:stretch/>
        </p:blipFill>
        <p:spPr>
          <a:xfrm>
            <a:off x="2000188" y="2819073"/>
            <a:ext cx="2124075" cy="612000"/>
          </a:xfrm>
          <a:prstGeom prst="rect">
            <a:avLst/>
          </a:prstGeom>
          <a:noFill/>
          <a:ln>
            <a:noFill/>
          </a:ln>
        </p:spPr>
      </p:pic>
      <p:pic>
        <p:nvPicPr>
          <p:cNvPr id="393" name="Google Shape;393;p23"/>
          <p:cNvPicPr preferRelativeResize="0"/>
          <p:nvPr/>
        </p:nvPicPr>
        <p:blipFill rotWithShape="1">
          <a:blip r:embed="rId15">
            <a:alphaModFix/>
          </a:blip>
          <a:srcRect t="86917"/>
          <a:stretch/>
        </p:blipFill>
        <p:spPr>
          <a:xfrm>
            <a:off x="6739125" y="2897348"/>
            <a:ext cx="2124075" cy="365100"/>
          </a:xfrm>
          <a:prstGeom prst="rect">
            <a:avLst/>
          </a:prstGeom>
          <a:noFill/>
          <a:ln>
            <a:noFill/>
          </a:ln>
        </p:spPr>
      </p:pic>
      <p:sp>
        <p:nvSpPr>
          <p:cNvPr id="394" name="Google Shape;394;p23"/>
          <p:cNvSpPr/>
          <p:nvPr/>
        </p:nvSpPr>
        <p:spPr>
          <a:xfrm>
            <a:off x="1896475" y="2748798"/>
            <a:ext cx="6923100" cy="708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95" name="Google Shape;395;p23"/>
          <p:cNvCxnSpPr/>
          <p:nvPr/>
        </p:nvCxnSpPr>
        <p:spPr>
          <a:xfrm flipH="1">
            <a:off x="8530075" y="2339750"/>
            <a:ext cx="389700" cy="389700"/>
          </a:xfrm>
          <a:prstGeom prst="straightConnector1">
            <a:avLst/>
          </a:prstGeom>
          <a:noFill/>
          <a:ln w="19050" cap="flat" cmpd="sng">
            <a:solidFill>
              <a:schemeClr val="dk1"/>
            </a:solidFill>
            <a:prstDash val="solid"/>
            <a:round/>
            <a:headEnd type="none" w="med" len="med"/>
            <a:tailEnd type="triangle" w="med" len="med"/>
          </a:ln>
        </p:spPr>
      </p:cxnSp>
      <p:cxnSp>
        <p:nvCxnSpPr>
          <p:cNvPr id="396" name="Google Shape;396;p23"/>
          <p:cNvCxnSpPr/>
          <p:nvPr/>
        </p:nvCxnSpPr>
        <p:spPr>
          <a:xfrm>
            <a:off x="8919775" y="2164302"/>
            <a:ext cx="0" cy="194700"/>
          </a:xfrm>
          <a:prstGeom prst="straightConnector1">
            <a:avLst/>
          </a:prstGeom>
          <a:noFill/>
          <a:ln w="19050" cap="flat" cmpd="sng">
            <a:solidFill>
              <a:schemeClr val="dk1"/>
            </a:solidFill>
            <a:prstDash val="solid"/>
            <a:round/>
            <a:headEnd type="none" w="med" len="med"/>
            <a:tailEnd type="none" w="med" len="med"/>
          </a:ln>
        </p:spPr>
      </p:cxnSp>
      <p:sp>
        <p:nvSpPr>
          <p:cNvPr id="397" name="Google Shape;397;p23"/>
          <p:cNvSpPr txBox="1"/>
          <p:nvPr/>
        </p:nvSpPr>
        <p:spPr>
          <a:xfrm>
            <a:off x="478800" y="2751075"/>
            <a:ext cx="1275600" cy="5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Calibri"/>
                <a:ea typeface="Calibri"/>
                <a:cs typeface="Calibri"/>
                <a:sym typeface="Calibri"/>
              </a:rPr>
              <a:t>MC Schedules</a:t>
            </a:r>
            <a:endParaRPr sz="15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24"/>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404" name="Google Shape;404;p24"/>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405" name="Google Shape;405;p24"/>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406" name="Google Shape;406;p2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407" name="Google Shape;407;p24"/>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2D Random VS Images</a:t>
            </a:r>
            <a:endParaRPr/>
          </a:p>
        </p:txBody>
      </p:sp>
      <p:pic>
        <p:nvPicPr>
          <p:cNvPr id="408" name="Google Shape;408;p24"/>
          <p:cNvPicPr preferRelativeResize="0"/>
          <p:nvPr/>
        </p:nvPicPr>
        <p:blipFill>
          <a:blip r:embed="rId6">
            <a:alphaModFix/>
          </a:blip>
          <a:stretch>
            <a:fillRect/>
          </a:stretch>
        </p:blipFill>
        <p:spPr>
          <a:xfrm>
            <a:off x="189575" y="956713"/>
            <a:ext cx="3778401" cy="1260000"/>
          </a:xfrm>
          <a:prstGeom prst="rect">
            <a:avLst/>
          </a:prstGeom>
          <a:noFill/>
          <a:ln>
            <a:noFill/>
          </a:ln>
        </p:spPr>
      </p:pic>
      <p:pic>
        <p:nvPicPr>
          <p:cNvPr id="409" name="Google Shape;409;p24"/>
          <p:cNvPicPr preferRelativeResize="0"/>
          <p:nvPr/>
        </p:nvPicPr>
        <p:blipFill>
          <a:blip r:embed="rId7">
            <a:alphaModFix/>
          </a:blip>
          <a:stretch>
            <a:fillRect/>
          </a:stretch>
        </p:blipFill>
        <p:spPr>
          <a:xfrm>
            <a:off x="189588" y="2253475"/>
            <a:ext cx="3778366" cy="1260000"/>
          </a:xfrm>
          <a:prstGeom prst="rect">
            <a:avLst/>
          </a:prstGeom>
          <a:noFill/>
          <a:ln>
            <a:noFill/>
          </a:ln>
        </p:spPr>
      </p:pic>
      <p:pic>
        <p:nvPicPr>
          <p:cNvPr id="410" name="Google Shape;410;p24"/>
          <p:cNvPicPr preferRelativeResize="0"/>
          <p:nvPr/>
        </p:nvPicPr>
        <p:blipFill>
          <a:blip r:embed="rId8">
            <a:alphaModFix/>
          </a:blip>
          <a:stretch>
            <a:fillRect/>
          </a:stretch>
        </p:blipFill>
        <p:spPr>
          <a:xfrm>
            <a:off x="189588" y="3601362"/>
            <a:ext cx="3778365" cy="1260000"/>
          </a:xfrm>
          <a:prstGeom prst="rect">
            <a:avLst/>
          </a:prstGeom>
          <a:noFill/>
          <a:ln>
            <a:noFill/>
          </a:ln>
        </p:spPr>
      </p:pic>
      <p:pic>
        <p:nvPicPr>
          <p:cNvPr id="411" name="Google Shape;411;p24"/>
          <p:cNvPicPr preferRelativeResize="0"/>
          <p:nvPr/>
        </p:nvPicPr>
        <p:blipFill>
          <a:blip r:embed="rId9">
            <a:alphaModFix/>
          </a:blip>
          <a:stretch>
            <a:fillRect/>
          </a:stretch>
        </p:blipFill>
        <p:spPr>
          <a:xfrm>
            <a:off x="189600" y="4974050"/>
            <a:ext cx="3778350" cy="1260000"/>
          </a:xfrm>
          <a:prstGeom prst="rect">
            <a:avLst/>
          </a:prstGeom>
          <a:noFill/>
          <a:ln>
            <a:noFill/>
          </a:ln>
        </p:spPr>
      </p:pic>
      <p:sp>
        <p:nvSpPr>
          <p:cNvPr id="412" name="Google Shape;412;p24"/>
          <p:cNvSpPr txBox="1"/>
          <p:nvPr/>
        </p:nvSpPr>
        <p:spPr>
          <a:xfrm>
            <a:off x="4734925" y="1437075"/>
            <a:ext cx="4409100" cy="1732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Update Metohd : Synchronous</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Learning Rule : Hebb</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q : 0.7</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413" name="Google Shape;413;p24"/>
          <p:cNvSpPr txBox="1"/>
          <p:nvPr/>
        </p:nvSpPr>
        <p:spPr>
          <a:xfrm>
            <a:off x="4758175" y="4528538"/>
            <a:ext cx="4362600" cy="800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Very High Overlap</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414" name="Google Shape;414;p24"/>
          <p:cNvSpPr/>
          <p:nvPr/>
        </p:nvSpPr>
        <p:spPr>
          <a:xfrm>
            <a:off x="4488375" y="1254500"/>
            <a:ext cx="4460400" cy="2081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415" name="Google Shape;415;p24"/>
          <p:cNvCxnSpPr/>
          <p:nvPr/>
        </p:nvCxnSpPr>
        <p:spPr>
          <a:xfrm>
            <a:off x="6774375" y="3503350"/>
            <a:ext cx="6000" cy="659700"/>
          </a:xfrm>
          <a:prstGeom prst="straightConnector1">
            <a:avLst/>
          </a:prstGeom>
          <a:noFill/>
          <a:ln w="28575" cap="flat" cmpd="sng">
            <a:solidFill>
              <a:srgbClr val="FF0000"/>
            </a:solidFill>
            <a:prstDash val="solid"/>
            <a:round/>
            <a:headEnd type="none" w="med" len="med"/>
            <a:tailEnd type="triangle" w="med" len="med"/>
          </a:ln>
        </p:spPr>
      </p:cxnSp>
      <p:sp>
        <p:nvSpPr>
          <p:cNvPr id="416" name="Google Shape;416;p24"/>
          <p:cNvSpPr/>
          <p:nvPr/>
        </p:nvSpPr>
        <p:spPr>
          <a:xfrm>
            <a:off x="4572825" y="4298750"/>
            <a:ext cx="4236600" cy="1030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25"/>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423" name="Google Shape;423;p25"/>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424" name="Google Shape;424;p25"/>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425" name="Google Shape;425;p2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a:t>
            </a:fld>
            <a:endParaRPr/>
          </a:p>
        </p:txBody>
      </p:sp>
      <p:pic>
        <p:nvPicPr>
          <p:cNvPr id="426" name="Google Shape;426;p25"/>
          <p:cNvPicPr preferRelativeResize="0"/>
          <p:nvPr/>
        </p:nvPicPr>
        <p:blipFill>
          <a:blip r:embed="rId6">
            <a:alphaModFix/>
          </a:blip>
          <a:stretch>
            <a:fillRect/>
          </a:stretch>
        </p:blipFill>
        <p:spPr>
          <a:xfrm>
            <a:off x="4857163" y="956725"/>
            <a:ext cx="3600000" cy="1260000"/>
          </a:xfrm>
          <a:prstGeom prst="rect">
            <a:avLst/>
          </a:prstGeom>
          <a:noFill/>
          <a:ln>
            <a:noFill/>
          </a:ln>
        </p:spPr>
      </p:pic>
      <p:pic>
        <p:nvPicPr>
          <p:cNvPr id="427" name="Google Shape;427;p25"/>
          <p:cNvPicPr preferRelativeResize="0"/>
          <p:nvPr/>
        </p:nvPicPr>
        <p:blipFill>
          <a:blip r:embed="rId7">
            <a:alphaModFix/>
          </a:blip>
          <a:stretch>
            <a:fillRect/>
          </a:stretch>
        </p:blipFill>
        <p:spPr>
          <a:xfrm>
            <a:off x="4857163" y="2279050"/>
            <a:ext cx="3600000" cy="1260000"/>
          </a:xfrm>
          <a:prstGeom prst="rect">
            <a:avLst/>
          </a:prstGeom>
          <a:noFill/>
          <a:ln>
            <a:noFill/>
          </a:ln>
        </p:spPr>
      </p:pic>
      <p:pic>
        <p:nvPicPr>
          <p:cNvPr id="428" name="Google Shape;428;p25"/>
          <p:cNvPicPr preferRelativeResize="0"/>
          <p:nvPr/>
        </p:nvPicPr>
        <p:blipFill>
          <a:blip r:embed="rId8">
            <a:alphaModFix/>
          </a:blip>
          <a:stretch>
            <a:fillRect/>
          </a:stretch>
        </p:blipFill>
        <p:spPr>
          <a:xfrm>
            <a:off x="4915338" y="3601350"/>
            <a:ext cx="3600000" cy="1260000"/>
          </a:xfrm>
          <a:prstGeom prst="rect">
            <a:avLst/>
          </a:prstGeom>
          <a:noFill/>
          <a:ln>
            <a:noFill/>
          </a:ln>
        </p:spPr>
      </p:pic>
      <p:pic>
        <p:nvPicPr>
          <p:cNvPr id="429" name="Google Shape;429;p25"/>
          <p:cNvPicPr preferRelativeResize="0"/>
          <p:nvPr/>
        </p:nvPicPr>
        <p:blipFill>
          <a:blip r:embed="rId9">
            <a:alphaModFix/>
          </a:blip>
          <a:stretch>
            <a:fillRect/>
          </a:stretch>
        </p:blipFill>
        <p:spPr>
          <a:xfrm>
            <a:off x="4915338" y="4923675"/>
            <a:ext cx="3600000" cy="1260000"/>
          </a:xfrm>
          <a:prstGeom prst="rect">
            <a:avLst/>
          </a:prstGeom>
          <a:noFill/>
          <a:ln>
            <a:noFill/>
          </a:ln>
        </p:spPr>
      </p:pic>
      <p:sp>
        <p:nvSpPr>
          <p:cNvPr id="430" name="Google Shape;430;p25"/>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2D Random VS Images</a:t>
            </a:r>
            <a:endParaRPr/>
          </a:p>
        </p:txBody>
      </p:sp>
      <p:pic>
        <p:nvPicPr>
          <p:cNvPr id="431" name="Google Shape;431;p25"/>
          <p:cNvPicPr preferRelativeResize="0"/>
          <p:nvPr/>
        </p:nvPicPr>
        <p:blipFill>
          <a:blip r:embed="rId10">
            <a:alphaModFix/>
          </a:blip>
          <a:stretch>
            <a:fillRect/>
          </a:stretch>
        </p:blipFill>
        <p:spPr>
          <a:xfrm>
            <a:off x="188450" y="958463"/>
            <a:ext cx="3778401" cy="1260000"/>
          </a:xfrm>
          <a:prstGeom prst="rect">
            <a:avLst/>
          </a:prstGeom>
          <a:noFill/>
          <a:ln>
            <a:noFill/>
          </a:ln>
        </p:spPr>
      </p:pic>
      <p:pic>
        <p:nvPicPr>
          <p:cNvPr id="432" name="Google Shape;432;p25"/>
          <p:cNvPicPr preferRelativeResize="0"/>
          <p:nvPr/>
        </p:nvPicPr>
        <p:blipFill>
          <a:blip r:embed="rId11">
            <a:alphaModFix/>
          </a:blip>
          <a:stretch>
            <a:fillRect/>
          </a:stretch>
        </p:blipFill>
        <p:spPr>
          <a:xfrm>
            <a:off x="188463" y="2255225"/>
            <a:ext cx="3778366" cy="1260000"/>
          </a:xfrm>
          <a:prstGeom prst="rect">
            <a:avLst/>
          </a:prstGeom>
          <a:noFill/>
          <a:ln>
            <a:noFill/>
          </a:ln>
        </p:spPr>
      </p:pic>
      <p:pic>
        <p:nvPicPr>
          <p:cNvPr id="433" name="Google Shape;433;p25"/>
          <p:cNvPicPr preferRelativeResize="0"/>
          <p:nvPr/>
        </p:nvPicPr>
        <p:blipFill>
          <a:blip r:embed="rId12">
            <a:alphaModFix/>
          </a:blip>
          <a:stretch>
            <a:fillRect/>
          </a:stretch>
        </p:blipFill>
        <p:spPr>
          <a:xfrm>
            <a:off x="188463" y="3603112"/>
            <a:ext cx="3778365" cy="1260000"/>
          </a:xfrm>
          <a:prstGeom prst="rect">
            <a:avLst/>
          </a:prstGeom>
          <a:noFill/>
          <a:ln>
            <a:noFill/>
          </a:ln>
        </p:spPr>
      </p:pic>
      <p:pic>
        <p:nvPicPr>
          <p:cNvPr id="434" name="Google Shape;434;p25"/>
          <p:cNvPicPr preferRelativeResize="0"/>
          <p:nvPr/>
        </p:nvPicPr>
        <p:blipFill>
          <a:blip r:embed="rId13">
            <a:alphaModFix/>
          </a:blip>
          <a:stretch>
            <a:fillRect/>
          </a:stretch>
        </p:blipFill>
        <p:spPr>
          <a:xfrm>
            <a:off x="188475" y="4975800"/>
            <a:ext cx="3778350" cy="1260000"/>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6"/>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441" name="Google Shape;441;p26"/>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442" name="Google Shape;442;p26"/>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443" name="Google Shape;443;p2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13</a:t>
            </a:fld>
            <a:endParaRPr/>
          </a:p>
        </p:txBody>
      </p:sp>
      <p:pic>
        <p:nvPicPr>
          <p:cNvPr id="444" name="Google Shape;444;p26"/>
          <p:cNvPicPr preferRelativeResize="0"/>
          <p:nvPr/>
        </p:nvPicPr>
        <p:blipFill>
          <a:blip r:embed="rId6">
            <a:alphaModFix/>
          </a:blip>
          <a:stretch>
            <a:fillRect/>
          </a:stretch>
        </p:blipFill>
        <p:spPr>
          <a:xfrm>
            <a:off x="4857163" y="956725"/>
            <a:ext cx="3600000" cy="1260000"/>
          </a:xfrm>
          <a:prstGeom prst="rect">
            <a:avLst/>
          </a:prstGeom>
          <a:noFill/>
          <a:ln>
            <a:noFill/>
          </a:ln>
        </p:spPr>
      </p:pic>
      <p:pic>
        <p:nvPicPr>
          <p:cNvPr id="445" name="Google Shape;445;p26"/>
          <p:cNvPicPr preferRelativeResize="0"/>
          <p:nvPr/>
        </p:nvPicPr>
        <p:blipFill>
          <a:blip r:embed="rId7">
            <a:alphaModFix/>
          </a:blip>
          <a:stretch>
            <a:fillRect/>
          </a:stretch>
        </p:blipFill>
        <p:spPr>
          <a:xfrm>
            <a:off x="4857163" y="2279050"/>
            <a:ext cx="3600000" cy="1260000"/>
          </a:xfrm>
          <a:prstGeom prst="rect">
            <a:avLst/>
          </a:prstGeom>
          <a:noFill/>
          <a:ln>
            <a:noFill/>
          </a:ln>
        </p:spPr>
      </p:pic>
      <p:pic>
        <p:nvPicPr>
          <p:cNvPr id="446" name="Google Shape;446;p26"/>
          <p:cNvPicPr preferRelativeResize="0"/>
          <p:nvPr/>
        </p:nvPicPr>
        <p:blipFill>
          <a:blip r:embed="rId8">
            <a:alphaModFix/>
          </a:blip>
          <a:stretch>
            <a:fillRect/>
          </a:stretch>
        </p:blipFill>
        <p:spPr>
          <a:xfrm>
            <a:off x="4915338" y="3601350"/>
            <a:ext cx="3600000" cy="1260000"/>
          </a:xfrm>
          <a:prstGeom prst="rect">
            <a:avLst/>
          </a:prstGeom>
          <a:noFill/>
          <a:ln>
            <a:noFill/>
          </a:ln>
        </p:spPr>
      </p:pic>
      <p:pic>
        <p:nvPicPr>
          <p:cNvPr id="447" name="Google Shape;447;p26"/>
          <p:cNvPicPr preferRelativeResize="0"/>
          <p:nvPr/>
        </p:nvPicPr>
        <p:blipFill>
          <a:blip r:embed="rId9">
            <a:alphaModFix/>
          </a:blip>
          <a:stretch>
            <a:fillRect/>
          </a:stretch>
        </p:blipFill>
        <p:spPr>
          <a:xfrm>
            <a:off x="4915338" y="4923675"/>
            <a:ext cx="3600000" cy="1260000"/>
          </a:xfrm>
          <a:prstGeom prst="rect">
            <a:avLst/>
          </a:prstGeom>
          <a:noFill/>
          <a:ln>
            <a:noFill/>
          </a:ln>
        </p:spPr>
      </p:pic>
      <p:sp>
        <p:nvSpPr>
          <p:cNvPr id="448" name="Google Shape;448;p26"/>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2D Random VS Images</a:t>
            </a:r>
            <a:endParaRPr/>
          </a:p>
        </p:txBody>
      </p:sp>
      <p:sp>
        <p:nvSpPr>
          <p:cNvPr id="449" name="Google Shape;449;p26"/>
          <p:cNvSpPr txBox="1"/>
          <p:nvPr/>
        </p:nvSpPr>
        <p:spPr>
          <a:xfrm>
            <a:off x="246550" y="1455650"/>
            <a:ext cx="4409100" cy="1732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Update Metohd : Synchronous</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Learning Rule : Hebb</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q : 0.75</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450" name="Google Shape;450;p26"/>
          <p:cNvSpPr txBox="1"/>
          <p:nvPr/>
        </p:nvSpPr>
        <p:spPr>
          <a:xfrm>
            <a:off x="269800" y="4547113"/>
            <a:ext cx="4362600" cy="1108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Still high overlap, but not so good..</a:t>
            </a:r>
            <a:endParaRPr sz="2000">
              <a:solidFill>
                <a:schemeClr val="dk1"/>
              </a:solidFill>
              <a:latin typeface="Calibri"/>
              <a:ea typeface="Calibri"/>
              <a:cs typeface="Calibri"/>
              <a:sym typeface="Calibri"/>
            </a:endParaRPr>
          </a:p>
          <a:p>
            <a:pPr marL="457200" lvl="0" indent="0" algn="l" rtl="0">
              <a:spcBef>
                <a:spcPts val="0"/>
              </a:spcBef>
              <a:spcAft>
                <a:spcPts val="0"/>
              </a:spcAft>
              <a:buNone/>
            </a:pPr>
            <a:r>
              <a:rPr lang="en-GB" sz="2000">
                <a:solidFill>
                  <a:schemeClr val="dk1"/>
                </a:solidFill>
                <a:latin typeface="Calibri"/>
                <a:ea typeface="Calibri"/>
                <a:cs typeface="Calibri"/>
                <a:sym typeface="Calibri"/>
              </a:rPr>
              <a:t>Why?</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451" name="Google Shape;451;p26"/>
          <p:cNvSpPr/>
          <p:nvPr/>
        </p:nvSpPr>
        <p:spPr>
          <a:xfrm>
            <a:off x="220900" y="1342950"/>
            <a:ext cx="4460400" cy="2081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452" name="Google Shape;452;p26"/>
          <p:cNvCxnSpPr/>
          <p:nvPr/>
        </p:nvCxnSpPr>
        <p:spPr>
          <a:xfrm>
            <a:off x="2385100" y="3557288"/>
            <a:ext cx="12300" cy="847500"/>
          </a:xfrm>
          <a:prstGeom prst="straightConnector1">
            <a:avLst/>
          </a:prstGeom>
          <a:noFill/>
          <a:ln w="28575" cap="flat" cmpd="sng">
            <a:solidFill>
              <a:srgbClr val="FF0000"/>
            </a:solidFill>
            <a:prstDash val="solid"/>
            <a:round/>
            <a:headEnd type="none" w="med" len="med"/>
            <a:tailEnd type="triangle" w="med" len="med"/>
          </a:ln>
        </p:spPr>
      </p:cxnSp>
      <p:sp>
        <p:nvSpPr>
          <p:cNvPr id="453" name="Google Shape;453;p26"/>
          <p:cNvSpPr/>
          <p:nvPr/>
        </p:nvSpPr>
        <p:spPr>
          <a:xfrm>
            <a:off x="269800" y="4586125"/>
            <a:ext cx="4236600" cy="1030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27"/>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460" name="Google Shape;460;p27"/>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461" name="Google Shape;461;p27"/>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462" name="Google Shape;462;p2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463" name="Google Shape;463;p27"/>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Hyperparameters Overview</a:t>
            </a:r>
            <a:endParaRPr/>
          </a:p>
        </p:txBody>
      </p:sp>
      <p:cxnSp>
        <p:nvCxnSpPr>
          <p:cNvPr id="464" name="Google Shape;464;p27"/>
          <p:cNvCxnSpPr/>
          <p:nvPr/>
        </p:nvCxnSpPr>
        <p:spPr>
          <a:xfrm>
            <a:off x="1541223" y="1373469"/>
            <a:ext cx="0" cy="2915100"/>
          </a:xfrm>
          <a:prstGeom prst="straightConnector1">
            <a:avLst/>
          </a:prstGeom>
          <a:noFill/>
          <a:ln w="19050" cap="flat" cmpd="sng">
            <a:solidFill>
              <a:schemeClr val="dk1"/>
            </a:solidFill>
            <a:prstDash val="solid"/>
            <a:round/>
            <a:headEnd type="none" w="med" len="med"/>
            <a:tailEnd type="none" w="med" len="med"/>
          </a:ln>
        </p:spPr>
      </p:cxnSp>
      <p:cxnSp>
        <p:nvCxnSpPr>
          <p:cNvPr id="465" name="Google Shape;465;p27"/>
          <p:cNvCxnSpPr/>
          <p:nvPr/>
        </p:nvCxnSpPr>
        <p:spPr>
          <a:xfrm>
            <a:off x="765749" y="2711516"/>
            <a:ext cx="775200" cy="0"/>
          </a:xfrm>
          <a:prstGeom prst="straightConnector1">
            <a:avLst/>
          </a:prstGeom>
          <a:noFill/>
          <a:ln w="19050" cap="flat" cmpd="sng">
            <a:solidFill>
              <a:schemeClr val="dk1"/>
            </a:solidFill>
            <a:prstDash val="solid"/>
            <a:round/>
            <a:headEnd type="none" w="med" len="med"/>
            <a:tailEnd type="none" w="med" len="med"/>
          </a:ln>
        </p:spPr>
      </p:cxnSp>
      <p:sp>
        <p:nvSpPr>
          <p:cNvPr id="466" name="Google Shape;466;p27"/>
          <p:cNvSpPr txBox="1"/>
          <p:nvPr/>
        </p:nvSpPr>
        <p:spPr>
          <a:xfrm>
            <a:off x="-15375" y="2127875"/>
            <a:ext cx="1369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Calibri"/>
                <a:ea typeface="Calibri"/>
                <a:cs typeface="Calibri"/>
                <a:sym typeface="Calibri"/>
              </a:rPr>
              <a:t>Hopfield Model</a:t>
            </a:r>
            <a:endParaRPr b="1">
              <a:solidFill>
                <a:schemeClr val="dk1"/>
              </a:solidFill>
              <a:latin typeface="Calibri"/>
              <a:ea typeface="Calibri"/>
              <a:cs typeface="Calibri"/>
              <a:sym typeface="Calibri"/>
            </a:endParaRPr>
          </a:p>
        </p:txBody>
      </p:sp>
      <p:sp>
        <p:nvSpPr>
          <p:cNvPr id="467" name="Google Shape;467;p27"/>
          <p:cNvSpPr/>
          <p:nvPr/>
        </p:nvSpPr>
        <p:spPr>
          <a:xfrm>
            <a:off x="536175" y="259002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8" name="Google Shape;468;p27"/>
          <p:cNvSpPr txBox="1"/>
          <p:nvPr/>
        </p:nvSpPr>
        <p:spPr>
          <a:xfrm>
            <a:off x="2537850" y="1228100"/>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q</a:t>
            </a:r>
            <a:endParaRPr sz="1200">
              <a:solidFill>
                <a:schemeClr val="dk1"/>
              </a:solidFill>
              <a:latin typeface="Calibri"/>
              <a:ea typeface="Calibri"/>
              <a:cs typeface="Calibri"/>
              <a:sym typeface="Calibri"/>
            </a:endParaRPr>
          </a:p>
        </p:txBody>
      </p:sp>
      <p:sp>
        <p:nvSpPr>
          <p:cNvPr id="469" name="Google Shape;469;p27"/>
          <p:cNvSpPr txBox="1"/>
          <p:nvPr/>
        </p:nvSpPr>
        <p:spPr>
          <a:xfrm>
            <a:off x="2537850" y="188326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N. patterns</a:t>
            </a:r>
            <a:endParaRPr sz="1200">
              <a:solidFill>
                <a:schemeClr val="dk1"/>
              </a:solidFill>
              <a:latin typeface="Calibri"/>
              <a:ea typeface="Calibri"/>
              <a:cs typeface="Calibri"/>
              <a:sym typeface="Calibri"/>
            </a:endParaRPr>
          </a:p>
        </p:txBody>
      </p:sp>
      <p:sp>
        <p:nvSpPr>
          <p:cNvPr id="470" name="Google Shape;470;p27"/>
          <p:cNvSpPr txBox="1"/>
          <p:nvPr/>
        </p:nvSpPr>
        <p:spPr>
          <a:xfrm>
            <a:off x="2537850" y="2538428"/>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Dimension</a:t>
            </a:r>
            <a:endParaRPr sz="1200">
              <a:solidFill>
                <a:schemeClr val="dk1"/>
              </a:solidFill>
              <a:latin typeface="Calibri"/>
              <a:ea typeface="Calibri"/>
              <a:cs typeface="Calibri"/>
              <a:sym typeface="Calibri"/>
            </a:endParaRPr>
          </a:p>
        </p:txBody>
      </p:sp>
      <p:sp>
        <p:nvSpPr>
          <p:cNvPr id="471" name="Google Shape;471;p27"/>
          <p:cNvSpPr txBox="1"/>
          <p:nvPr/>
        </p:nvSpPr>
        <p:spPr>
          <a:xfrm>
            <a:off x="2537850" y="3315219"/>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Update method</a:t>
            </a:r>
            <a:endParaRPr sz="1200">
              <a:solidFill>
                <a:schemeClr val="dk1"/>
              </a:solidFill>
              <a:latin typeface="Calibri"/>
              <a:ea typeface="Calibri"/>
              <a:cs typeface="Calibri"/>
              <a:sym typeface="Calibri"/>
            </a:endParaRPr>
          </a:p>
        </p:txBody>
      </p:sp>
      <p:sp>
        <p:nvSpPr>
          <p:cNvPr id="472" name="Google Shape;472;p27"/>
          <p:cNvSpPr txBox="1"/>
          <p:nvPr/>
        </p:nvSpPr>
        <p:spPr>
          <a:xfrm>
            <a:off x="2537850" y="406714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Learning rule</a:t>
            </a:r>
            <a:endParaRPr sz="1200">
              <a:solidFill>
                <a:schemeClr val="dk1"/>
              </a:solidFill>
              <a:latin typeface="Calibri"/>
              <a:ea typeface="Calibri"/>
              <a:cs typeface="Calibri"/>
              <a:sym typeface="Calibri"/>
            </a:endParaRPr>
          </a:p>
        </p:txBody>
      </p:sp>
      <p:sp>
        <p:nvSpPr>
          <p:cNvPr id="473" name="Google Shape;473;p27"/>
          <p:cNvSpPr txBox="1"/>
          <p:nvPr/>
        </p:nvSpPr>
        <p:spPr>
          <a:xfrm>
            <a:off x="4986811" y="23674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Monte Carlo</a:t>
            </a:r>
            <a:endParaRPr sz="1200">
              <a:solidFill>
                <a:schemeClr val="dk1"/>
              </a:solidFill>
              <a:latin typeface="Calibri"/>
              <a:ea typeface="Calibri"/>
              <a:cs typeface="Calibri"/>
              <a:sym typeface="Calibri"/>
            </a:endParaRPr>
          </a:p>
        </p:txBody>
      </p:sp>
      <p:sp>
        <p:nvSpPr>
          <p:cNvPr id="474" name="Google Shape;474;p27"/>
          <p:cNvSpPr/>
          <p:nvPr/>
        </p:nvSpPr>
        <p:spPr>
          <a:xfrm>
            <a:off x="4852716" y="24294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5" name="Google Shape;475;p27"/>
          <p:cNvSpPr txBox="1"/>
          <p:nvPr/>
        </p:nvSpPr>
        <p:spPr>
          <a:xfrm>
            <a:off x="4986817" y="28743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Synchronous</a:t>
            </a:r>
            <a:endParaRPr sz="1200">
              <a:solidFill>
                <a:schemeClr val="dk1"/>
              </a:solidFill>
              <a:latin typeface="Calibri"/>
              <a:ea typeface="Calibri"/>
              <a:cs typeface="Calibri"/>
              <a:sym typeface="Calibri"/>
            </a:endParaRPr>
          </a:p>
        </p:txBody>
      </p:sp>
      <p:sp>
        <p:nvSpPr>
          <p:cNvPr id="476" name="Google Shape;476;p27"/>
          <p:cNvSpPr/>
          <p:nvPr/>
        </p:nvSpPr>
        <p:spPr>
          <a:xfrm>
            <a:off x="4852696" y="2943206"/>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7" name="Google Shape;477;p27"/>
          <p:cNvSpPr txBox="1"/>
          <p:nvPr/>
        </p:nvSpPr>
        <p:spPr>
          <a:xfrm>
            <a:off x="4986817" y="33511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Asynchronous</a:t>
            </a:r>
            <a:endParaRPr sz="1200">
              <a:solidFill>
                <a:schemeClr val="dk1"/>
              </a:solidFill>
              <a:latin typeface="Calibri"/>
              <a:ea typeface="Calibri"/>
              <a:cs typeface="Calibri"/>
              <a:sym typeface="Calibri"/>
            </a:endParaRPr>
          </a:p>
        </p:txBody>
      </p:sp>
      <p:sp>
        <p:nvSpPr>
          <p:cNvPr id="478" name="Google Shape;478;p27"/>
          <p:cNvSpPr/>
          <p:nvPr/>
        </p:nvSpPr>
        <p:spPr>
          <a:xfrm>
            <a:off x="4852696" y="34200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479" name="Google Shape;479;p27"/>
          <p:cNvCxnSpPr/>
          <p:nvPr/>
        </p:nvCxnSpPr>
        <p:spPr>
          <a:xfrm>
            <a:off x="1537983" y="2711516"/>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27"/>
          <p:cNvCxnSpPr/>
          <p:nvPr/>
        </p:nvCxnSpPr>
        <p:spPr>
          <a:xfrm>
            <a:off x="1537983" y="427836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27"/>
          <p:cNvCxnSpPr/>
          <p:nvPr/>
        </p:nvCxnSpPr>
        <p:spPr>
          <a:xfrm>
            <a:off x="1537983" y="3494942"/>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482" name="Google Shape;482;p27"/>
          <p:cNvCxnSpPr/>
          <p:nvPr/>
        </p:nvCxnSpPr>
        <p:spPr>
          <a:xfrm>
            <a:off x="1537983" y="204000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483" name="Google Shape;483;p27"/>
          <p:cNvCxnSpPr/>
          <p:nvPr/>
        </p:nvCxnSpPr>
        <p:spPr>
          <a:xfrm>
            <a:off x="1537983" y="1368500"/>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484" name="Google Shape;484;p27"/>
          <p:cNvCxnSpPr/>
          <p:nvPr/>
        </p:nvCxnSpPr>
        <p:spPr>
          <a:xfrm>
            <a:off x="4264375" y="25104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485" name="Google Shape;485;p27"/>
          <p:cNvCxnSpPr/>
          <p:nvPr/>
        </p:nvCxnSpPr>
        <p:spPr>
          <a:xfrm>
            <a:off x="3665483" y="35090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486" name="Google Shape;486;p27"/>
          <p:cNvCxnSpPr/>
          <p:nvPr/>
        </p:nvCxnSpPr>
        <p:spPr>
          <a:xfrm>
            <a:off x="4261863" y="3509090"/>
            <a:ext cx="598800" cy="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27"/>
          <p:cNvSpPr/>
          <p:nvPr/>
        </p:nvSpPr>
        <p:spPr>
          <a:xfrm>
            <a:off x="2251054" y="1228096"/>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8" name="Google Shape;488;p27"/>
          <p:cNvSpPr/>
          <p:nvPr/>
        </p:nvSpPr>
        <p:spPr>
          <a:xfrm>
            <a:off x="2251054" y="189960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9" name="Google Shape;489;p27"/>
          <p:cNvSpPr/>
          <p:nvPr/>
        </p:nvSpPr>
        <p:spPr>
          <a:xfrm>
            <a:off x="2251054" y="257111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90" name="Google Shape;490;p27"/>
          <p:cNvSpPr/>
          <p:nvPr/>
        </p:nvSpPr>
        <p:spPr>
          <a:xfrm>
            <a:off x="2251054" y="336728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91" name="Google Shape;491;p27"/>
          <p:cNvSpPr/>
          <p:nvPr/>
        </p:nvSpPr>
        <p:spPr>
          <a:xfrm>
            <a:off x="2251054" y="4137969"/>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492" name="Google Shape;492;p27"/>
          <p:cNvCxnSpPr/>
          <p:nvPr/>
        </p:nvCxnSpPr>
        <p:spPr>
          <a:xfrm>
            <a:off x="4264383" y="25099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493" name="Google Shape;493;p27"/>
          <p:cNvCxnSpPr/>
          <p:nvPr/>
        </p:nvCxnSpPr>
        <p:spPr>
          <a:xfrm>
            <a:off x="4261863" y="30235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494" name="Google Shape;494;p27"/>
          <p:cNvCxnSpPr/>
          <p:nvPr/>
        </p:nvCxnSpPr>
        <p:spPr>
          <a:xfrm>
            <a:off x="6474692" y="30903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495" name="Google Shape;495;p27"/>
          <p:cNvCxnSpPr/>
          <p:nvPr/>
        </p:nvCxnSpPr>
        <p:spPr>
          <a:xfrm>
            <a:off x="6465261" y="2099543"/>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496" name="Google Shape;496;p27"/>
          <p:cNvCxnSpPr/>
          <p:nvPr/>
        </p:nvCxnSpPr>
        <p:spPr>
          <a:xfrm>
            <a:off x="6484123" y="25569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497" name="Google Shape;497;p27"/>
          <p:cNvCxnSpPr/>
          <p:nvPr/>
        </p:nvCxnSpPr>
        <p:spPr>
          <a:xfrm>
            <a:off x="6474175" y="2100357"/>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498" name="Google Shape;498;p27"/>
          <p:cNvCxnSpPr/>
          <p:nvPr/>
        </p:nvCxnSpPr>
        <p:spPr>
          <a:xfrm>
            <a:off x="5931861" y="2556209"/>
            <a:ext cx="783900" cy="0"/>
          </a:xfrm>
          <a:prstGeom prst="straightConnector1">
            <a:avLst/>
          </a:prstGeom>
          <a:noFill/>
          <a:ln w="19050" cap="flat" cmpd="sng">
            <a:solidFill>
              <a:schemeClr val="dk1"/>
            </a:solidFill>
            <a:prstDash val="solid"/>
            <a:round/>
            <a:headEnd type="none" w="med" len="med"/>
            <a:tailEnd type="none" w="med" len="med"/>
          </a:ln>
        </p:spPr>
      </p:cxnSp>
      <p:sp>
        <p:nvSpPr>
          <p:cNvPr id="499" name="Google Shape;499;p27"/>
          <p:cNvSpPr txBox="1"/>
          <p:nvPr/>
        </p:nvSpPr>
        <p:spPr>
          <a:xfrm>
            <a:off x="7378058" y="1901562"/>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T (temperature)</a:t>
            </a:r>
            <a:endParaRPr sz="1200">
              <a:solidFill>
                <a:schemeClr val="dk1"/>
              </a:solidFill>
              <a:latin typeface="Calibri"/>
              <a:ea typeface="Calibri"/>
              <a:cs typeface="Calibri"/>
              <a:sym typeface="Calibri"/>
            </a:endParaRPr>
          </a:p>
        </p:txBody>
      </p:sp>
      <p:sp>
        <p:nvSpPr>
          <p:cNvPr id="500" name="Google Shape;500;p27"/>
          <p:cNvSpPr/>
          <p:nvPr/>
        </p:nvSpPr>
        <p:spPr>
          <a:xfrm>
            <a:off x="7243962" y="2001268"/>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1" name="Google Shape;501;p27"/>
          <p:cNvSpPr txBox="1"/>
          <p:nvPr/>
        </p:nvSpPr>
        <p:spPr>
          <a:xfrm>
            <a:off x="7385214" y="2357998"/>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Alpha (learning rate)</a:t>
            </a:r>
            <a:endParaRPr sz="1200">
              <a:solidFill>
                <a:schemeClr val="dk1"/>
              </a:solidFill>
              <a:latin typeface="Calibri"/>
              <a:ea typeface="Calibri"/>
              <a:cs typeface="Calibri"/>
              <a:sym typeface="Calibri"/>
            </a:endParaRPr>
          </a:p>
        </p:txBody>
      </p:sp>
      <p:sp>
        <p:nvSpPr>
          <p:cNvPr id="502" name="Google Shape;502;p27"/>
          <p:cNvSpPr/>
          <p:nvPr/>
        </p:nvSpPr>
        <p:spPr>
          <a:xfrm>
            <a:off x="7251130" y="2458468"/>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3" name="Google Shape;503;p27"/>
          <p:cNvSpPr txBox="1"/>
          <p:nvPr/>
        </p:nvSpPr>
        <p:spPr>
          <a:xfrm>
            <a:off x="7387488" y="29291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Classic schedule</a:t>
            </a:r>
            <a:endParaRPr sz="1200">
              <a:solidFill>
                <a:schemeClr val="dk1"/>
              </a:solidFill>
              <a:latin typeface="Calibri"/>
              <a:ea typeface="Calibri"/>
              <a:cs typeface="Calibri"/>
              <a:sym typeface="Calibri"/>
            </a:endParaRPr>
          </a:p>
        </p:txBody>
      </p:sp>
      <p:sp>
        <p:nvSpPr>
          <p:cNvPr id="504" name="Google Shape;504;p27"/>
          <p:cNvSpPr/>
          <p:nvPr/>
        </p:nvSpPr>
        <p:spPr>
          <a:xfrm>
            <a:off x="7253393" y="2991114"/>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05" name="Google Shape;505;p27"/>
          <p:cNvCxnSpPr/>
          <p:nvPr/>
        </p:nvCxnSpPr>
        <p:spPr>
          <a:xfrm>
            <a:off x="6931550" y="33951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506" name="Google Shape;506;p27"/>
          <p:cNvCxnSpPr/>
          <p:nvPr/>
        </p:nvCxnSpPr>
        <p:spPr>
          <a:xfrm>
            <a:off x="6931550" y="36999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507" name="Google Shape;507;p27"/>
          <p:cNvCxnSpPr/>
          <p:nvPr/>
        </p:nvCxnSpPr>
        <p:spPr>
          <a:xfrm>
            <a:off x="6931375" y="3090957"/>
            <a:ext cx="0" cy="615300"/>
          </a:xfrm>
          <a:prstGeom prst="straightConnector1">
            <a:avLst/>
          </a:prstGeom>
          <a:noFill/>
          <a:ln w="19050" cap="flat" cmpd="sng">
            <a:solidFill>
              <a:schemeClr val="dk1"/>
            </a:solidFill>
            <a:prstDash val="solid"/>
            <a:round/>
            <a:headEnd type="none" w="med" len="med"/>
            <a:tailEnd type="none" w="med" len="med"/>
          </a:ln>
        </p:spPr>
      </p:cxnSp>
      <p:sp>
        <p:nvSpPr>
          <p:cNvPr id="508" name="Google Shape;508;p27"/>
          <p:cNvSpPr txBox="1"/>
          <p:nvPr/>
        </p:nvSpPr>
        <p:spPr>
          <a:xfrm>
            <a:off x="7387488" y="32339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Exp. schedule</a:t>
            </a:r>
            <a:endParaRPr sz="1200">
              <a:solidFill>
                <a:schemeClr val="dk1"/>
              </a:solidFill>
              <a:latin typeface="Calibri"/>
              <a:ea typeface="Calibri"/>
              <a:cs typeface="Calibri"/>
              <a:sym typeface="Calibri"/>
            </a:endParaRPr>
          </a:p>
        </p:txBody>
      </p:sp>
      <p:sp>
        <p:nvSpPr>
          <p:cNvPr id="509" name="Google Shape;509;p27"/>
          <p:cNvSpPr/>
          <p:nvPr/>
        </p:nvSpPr>
        <p:spPr>
          <a:xfrm>
            <a:off x="7253393" y="3295914"/>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0" name="Google Shape;510;p27"/>
          <p:cNvSpPr txBox="1"/>
          <p:nvPr/>
        </p:nvSpPr>
        <p:spPr>
          <a:xfrm>
            <a:off x="7387488" y="35387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Log. schedule</a:t>
            </a:r>
            <a:endParaRPr sz="1200">
              <a:solidFill>
                <a:schemeClr val="dk1"/>
              </a:solidFill>
              <a:latin typeface="Calibri"/>
              <a:ea typeface="Calibri"/>
              <a:cs typeface="Calibri"/>
              <a:sym typeface="Calibri"/>
            </a:endParaRPr>
          </a:p>
        </p:txBody>
      </p:sp>
      <p:sp>
        <p:nvSpPr>
          <p:cNvPr id="511" name="Google Shape;511;p27"/>
          <p:cNvSpPr/>
          <p:nvPr/>
        </p:nvSpPr>
        <p:spPr>
          <a:xfrm>
            <a:off x="7253393" y="3600714"/>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2" name="Google Shape;512;p27"/>
          <p:cNvSpPr txBox="1"/>
          <p:nvPr/>
        </p:nvSpPr>
        <p:spPr>
          <a:xfrm>
            <a:off x="4986811" y="41200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Hebb’s</a:t>
            </a:r>
            <a:endParaRPr sz="1200">
              <a:solidFill>
                <a:schemeClr val="dk1"/>
              </a:solidFill>
              <a:latin typeface="Calibri"/>
              <a:ea typeface="Calibri"/>
              <a:cs typeface="Calibri"/>
              <a:sym typeface="Calibri"/>
            </a:endParaRPr>
          </a:p>
        </p:txBody>
      </p:sp>
      <p:sp>
        <p:nvSpPr>
          <p:cNvPr id="513" name="Google Shape;513;p27"/>
          <p:cNvSpPr/>
          <p:nvPr/>
        </p:nvSpPr>
        <p:spPr>
          <a:xfrm>
            <a:off x="4852716" y="41820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4" name="Google Shape;514;p27"/>
          <p:cNvSpPr txBox="1"/>
          <p:nvPr/>
        </p:nvSpPr>
        <p:spPr>
          <a:xfrm>
            <a:off x="4986817" y="46269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Local</a:t>
            </a:r>
            <a:endParaRPr sz="1200">
              <a:solidFill>
                <a:schemeClr val="dk1"/>
              </a:solidFill>
              <a:latin typeface="Calibri"/>
              <a:ea typeface="Calibri"/>
              <a:cs typeface="Calibri"/>
              <a:sym typeface="Calibri"/>
            </a:endParaRPr>
          </a:p>
        </p:txBody>
      </p:sp>
      <p:sp>
        <p:nvSpPr>
          <p:cNvPr id="515" name="Google Shape;515;p27"/>
          <p:cNvSpPr/>
          <p:nvPr/>
        </p:nvSpPr>
        <p:spPr>
          <a:xfrm>
            <a:off x="4852696" y="4695806"/>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6" name="Google Shape;516;p27"/>
          <p:cNvSpPr txBox="1"/>
          <p:nvPr/>
        </p:nvSpPr>
        <p:spPr>
          <a:xfrm>
            <a:off x="4986817" y="51037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Storkey’s</a:t>
            </a:r>
            <a:endParaRPr sz="1200">
              <a:solidFill>
                <a:schemeClr val="dk1"/>
              </a:solidFill>
              <a:latin typeface="Calibri"/>
              <a:ea typeface="Calibri"/>
              <a:cs typeface="Calibri"/>
              <a:sym typeface="Calibri"/>
            </a:endParaRPr>
          </a:p>
        </p:txBody>
      </p:sp>
      <p:sp>
        <p:nvSpPr>
          <p:cNvPr id="517" name="Google Shape;517;p27"/>
          <p:cNvSpPr/>
          <p:nvPr/>
        </p:nvSpPr>
        <p:spPr>
          <a:xfrm>
            <a:off x="4852696" y="51726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18" name="Google Shape;518;p27"/>
          <p:cNvCxnSpPr/>
          <p:nvPr/>
        </p:nvCxnSpPr>
        <p:spPr>
          <a:xfrm>
            <a:off x="4264375" y="42630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519" name="Google Shape;519;p27"/>
          <p:cNvCxnSpPr/>
          <p:nvPr/>
        </p:nvCxnSpPr>
        <p:spPr>
          <a:xfrm>
            <a:off x="3508225" y="4261650"/>
            <a:ext cx="756000" cy="0"/>
          </a:xfrm>
          <a:prstGeom prst="straightConnector1">
            <a:avLst/>
          </a:prstGeom>
          <a:noFill/>
          <a:ln w="19050" cap="flat" cmpd="sng">
            <a:solidFill>
              <a:schemeClr val="dk1"/>
            </a:solidFill>
            <a:prstDash val="solid"/>
            <a:round/>
            <a:headEnd type="none" w="med" len="med"/>
            <a:tailEnd type="none" w="med" len="med"/>
          </a:ln>
        </p:spPr>
      </p:cxnSp>
      <p:cxnSp>
        <p:nvCxnSpPr>
          <p:cNvPr id="520" name="Google Shape;520;p27"/>
          <p:cNvCxnSpPr/>
          <p:nvPr/>
        </p:nvCxnSpPr>
        <p:spPr>
          <a:xfrm>
            <a:off x="4261863" y="52616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521" name="Google Shape;521;p27"/>
          <p:cNvCxnSpPr/>
          <p:nvPr/>
        </p:nvCxnSpPr>
        <p:spPr>
          <a:xfrm>
            <a:off x="4264383" y="42625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522" name="Google Shape;522;p27"/>
          <p:cNvCxnSpPr/>
          <p:nvPr/>
        </p:nvCxnSpPr>
        <p:spPr>
          <a:xfrm>
            <a:off x="4261863" y="47761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523" name="Google Shape;523;p27"/>
          <p:cNvCxnSpPr/>
          <p:nvPr/>
        </p:nvCxnSpPr>
        <p:spPr>
          <a:xfrm>
            <a:off x="5465985" y="4785625"/>
            <a:ext cx="783900" cy="0"/>
          </a:xfrm>
          <a:prstGeom prst="straightConnector1">
            <a:avLst/>
          </a:prstGeom>
          <a:noFill/>
          <a:ln w="19050" cap="flat" cmpd="sng">
            <a:solidFill>
              <a:schemeClr val="dk1"/>
            </a:solidFill>
            <a:prstDash val="solid"/>
            <a:round/>
            <a:headEnd type="none" w="med" len="med"/>
            <a:tailEnd type="none" w="med" len="med"/>
          </a:ln>
        </p:spPr>
      </p:cxnSp>
      <p:sp>
        <p:nvSpPr>
          <p:cNvPr id="524" name="Google Shape;524;p27"/>
          <p:cNvSpPr txBox="1"/>
          <p:nvPr/>
        </p:nvSpPr>
        <p:spPr>
          <a:xfrm>
            <a:off x="6367076" y="4586659"/>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R (radius)</a:t>
            </a:r>
            <a:endParaRPr sz="1200">
              <a:solidFill>
                <a:schemeClr val="dk1"/>
              </a:solidFill>
              <a:latin typeface="Calibri"/>
              <a:ea typeface="Calibri"/>
              <a:cs typeface="Calibri"/>
              <a:sym typeface="Calibri"/>
            </a:endParaRPr>
          </a:p>
        </p:txBody>
      </p:sp>
      <p:sp>
        <p:nvSpPr>
          <p:cNvPr id="525" name="Google Shape;525;p27"/>
          <p:cNvSpPr/>
          <p:nvPr/>
        </p:nvSpPr>
        <p:spPr>
          <a:xfrm>
            <a:off x="6232992" y="4687129"/>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26" name="Google Shape;526;p27"/>
          <p:cNvSpPr txBox="1"/>
          <p:nvPr/>
        </p:nvSpPr>
        <p:spPr>
          <a:xfrm>
            <a:off x="695875" y="4961250"/>
            <a:ext cx="16173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Varying parameters</a:t>
            </a:r>
            <a:endParaRPr sz="1200">
              <a:solidFill>
                <a:schemeClr val="dk1"/>
              </a:solidFill>
              <a:latin typeface="Calibri"/>
              <a:ea typeface="Calibri"/>
              <a:cs typeface="Calibri"/>
              <a:sym typeface="Calibri"/>
            </a:endParaRPr>
          </a:p>
        </p:txBody>
      </p:sp>
      <p:sp>
        <p:nvSpPr>
          <p:cNvPr id="527" name="Google Shape;527;p27"/>
          <p:cNvSpPr/>
          <p:nvPr/>
        </p:nvSpPr>
        <p:spPr>
          <a:xfrm>
            <a:off x="409079" y="4961246"/>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28" name="Google Shape;528;p27"/>
          <p:cNvSpPr txBox="1"/>
          <p:nvPr/>
        </p:nvSpPr>
        <p:spPr>
          <a:xfrm>
            <a:off x="724167" y="5324061"/>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Active Pars</a:t>
            </a:r>
            <a:endParaRPr sz="1200">
              <a:solidFill>
                <a:schemeClr val="dk1"/>
              </a:solidFill>
              <a:latin typeface="Calibri"/>
              <a:ea typeface="Calibri"/>
              <a:cs typeface="Calibri"/>
              <a:sym typeface="Calibri"/>
            </a:endParaRPr>
          </a:p>
        </p:txBody>
      </p:sp>
      <p:sp>
        <p:nvSpPr>
          <p:cNvPr id="529" name="Google Shape;529;p27"/>
          <p:cNvSpPr txBox="1"/>
          <p:nvPr/>
        </p:nvSpPr>
        <p:spPr>
          <a:xfrm>
            <a:off x="743028" y="5704416"/>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Inactive Pars</a:t>
            </a:r>
            <a:endParaRPr sz="1200">
              <a:solidFill>
                <a:schemeClr val="dk1"/>
              </a:solidFill>
              <a:latin typeface="Calibri"/>
              <a:ea typeface="Calibri"/>
              <a:cs typeface="Calibri"/>
              <a:sym typeface="Calibri"/>
            </a:endParaRPr>
          </a:p>
        </p:txBody>
      </p:sp>
      <p:sp>
        <p:nvSpPr>
          <p:cNvPr id="530" name="Google Shape;530;p27"/>
          <p:cNvSpPr/>
          <p:nvPr/>
        </p:nvSpPr>
        <p:spPr>
          <a:xfrm>
            <a:off x="409079" y="534783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1" name="Google Shape;531;p27"/>
          <p:cNvSpPr/>
          <p:nvPr/>
        </p:nvSpPr>
        <p:spPr>
          <a:xfrm>
            <a:off x="409079" y="5737519"/>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28"/>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538" name="Google Shape;538;p28"/>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539" name="Google Shape;539;p28"/>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540" name="Google Shape;540;p2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541" name="Google Shape;541;p28"/>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Hyperparameters q,P</a:t>
            </a:r>
            <a:endParaRPr/>
          </a:p>
        </p:txBody>
      </p:sp>
      <p:cxnSp>
        <p:nvCxnSpPr>
          <p:cNvPr id="542" name="Google Shape;542;p28"/>
          <p:cNvCxnSpPr/>
          <p:nvPr/>
        </p:nvCxnSpPr>
        <p:spPr>
          <a:xfrm>
            <a:off x="1541223" y="1373469"/>
            <a:ext cx="0" cy="2915100"/>
          </a:xfrm>
          <a:prstGeom prst="straightConnector1">
            <a:avLst/>
          </a:prstGeom>
          <a:noFill/>
          <a:ln w="19050" cap="flat" cmpd="sng">
            <a:solidFill>
              <a:schemeClr val="dk1"/>
            </a:solidFill>
            <a:prstDash val="solid"/>
            <a:round/>
            <a:headEnd type="none" w="med" len="med"/>
            <a:tailEnd type="none" w="med" len="med"/>
          </a:ln>
        </p:spPr>
      </p:cxnSp>
      <p:cxnSp>
        <p:nvCxnSpPr>
          <p:cNvPr id="543" name="Google Shape;543;p28"/>
          <p:cNvCxnSpPr/>
          <p:nvPr/>
        </p:nvCxnSpPr>
        <p:spPr>
          <a:xfrm>
            <a:off x="765749" y="2711516"/>
            <a:ext cx="775200" cy="0"/>
          </a:xfrm>
          <a:prstGeom prst="straightConnector1">
            <a:avLst/>
          </a:prstGeom>
          <a:noFill/>
          <a:ln w="19050" cap="flat" cmpd="sng">
            <a:solidFill>
              <a:schemeClr val="dk1"/>
            </a:solidFill>
            <a:prstDash val="solid"/>
            <a:round/>
            <a:headEnd type="none" w="med" len="med"/>
            <a:tailEnd type="none" w="med" len="med"/>
          </a:ln>
        </p:spPr>
      </p:cxnSp>
      <p:sp>
        <p:nvSpPr>
          <p:cNvPr id="544" name="Google Shape;544;p28"/>
          <p:cNvSpPr txBox="1"/>
          <p:nvPr/>
        </p:nvSpPr>
        <p:spPr>
          <a:xfrm>
            <a:off x="-15375" y="2127875"/>
            <a:ext cx="1369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Calibri"/>
                <a:ea typeface="Calibri"/>
                <a:cs typeface="Calibri"/>
                <a:sym typeface="Calibri"/>
              </a:rPr>
              <a:t>Hopfield Model</a:t>
            </a:r>
            <a:endParaRPr b="1">
              <a:solidFill>
                <a:schemeClr val="dk1"/>
              </a:solidFill>
              <a:latin typeface="Calibri"/>
              <a:ea typeface="Calibri"/>
              <a:cs typeface="Calibri"/>
              <a:sym typeface="Calibri"/>
            </a:endParaRPr>
          </a:p>
        </p:txBody>
      </p:sp>
      <p:sp>
        <p:nvSpPr>
          <p:cNvPr id="545" name="Google Shape;545;p28"/>
          <p:cNvSpPr/>
          <p:nvPr/>
        </p:nvSpPr>
        <p:spPr>
          <a:xfrm>
            <a:off x="536175" y="259002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46" name="Google Shape;546;p28"/>
          <p:cNvSpPr txBox="1"/>
          <p:nvPr/>
        </p:nvSpPr>
        <p:spPr>
          <a:xfrm>
            <a:off x="2537850" y="1228100"/>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q</a:t>
            </a:r>
            <a:endParaRPr sz="1200">
              <a:solidFill>
                <a:schemeClr val="dk1"/>
              </a:solidFill>
              <a:latin typeface="Calibri"/>
              <a:ea typeface="Calibri"/>
              <a:cs typeface="Calibri"/>
              <a:sym typeface="Calibri"/>
            </a:endParaRPr>
          </a:p>
        </p:txBody>
      </p:sp>
      <p:sp>
        <p:nvSpPr>
          <p:cNvPr id="547" name="Google Shape;547;p28"/>
          <p:cNvSpPr txBox="1"/>
          <p:nvPr/>
        </p:nvSpPr>
        <p:spPr>
          <a:xfrm>
            <a:off x="2537850" y="188326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N. patterns</a:t>
            </a:r>
            <a:endParaRPr sz="1200">
              <a:solidFill>
                <a:schemeClr val="dk1"/>
              </a:solidFill>
              <a:latin typeface="Calibri"/>
              <a:ea typeface="Calibri"/>
              <a:cs typeface="Calibri"/>
              <a:sym typeface="Calibri"/>
            </a:endParaRPr>
          </a:p>
        </p:txBody>
      </p:sp>
      <p:sp>
        <p:nvSpPr>
          <p:cNvPr id="548" name="Google Shape;548;p28"/>
          <p:cNvSpPr txBox="1"/>
          <p:nvPr/>
        </p:nvSpPr>
        <p:spPr>
          <a:xfrm>
            <a:off x="2537850" y="2538428"/>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Dimension</a:t>
            </a:r>
            <a:endParaRPr sz="1200">
              <a:solidFill>
                <a:schemeClr val="dk1"/>
              </a:solidFill>
              <a:latin typeface="Calibri"/>
              <a:ea typeface="Calibri"/>
              <a:cs typeface="Calibri"/>
              <a:sym typeface="Calibri"/>
            </a:endParaRPr>
          </a:p>
        </p:txBody>
      </p:sp>
      <p:sp>
        <p:nvSpPr>
          <p:cNvPr id="549" name="Google Shape;549;p28"/>
          <p:cNvSpPr txBox="1"/>
          <p:nvPr/>
        </p:nvSpPr>
        <p:spPr>
          <a:xfrm>
            <a:off x="2537850" y="3315219"/>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Update method</a:t>
            </a:r>
            <a:endParaRPr sz="1200">
              <a:solidFill>
                <a:schemeClr val="dk1"/>
              </a:solidFill>
              <a:latin typeface="Calibri"/>
              <a:ea typeface="Calibri"/>
              <a:cs typeface="Calibri"/>
              <a:sym typeface="Calibri"/>
            </a:endParaRPr>
          </a:p>
        </p:txBody>
      </p:sp>
      <p:sp>
        <p:nvSpPr>
          <p:cNvPr id="550" name="Google Shape;550;p28"/>
          <p:cNvSpPr txBox="1"/>
          <p:nvPr/>
        </p:nvSpPr>
        <p:spPr>
          <a:xfrm>
            <a:off x="2537850" y="406714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Learning rule</a:t>
            </a:r>
            <a:endParaRPr sz="1200">
              <a:solidFill>
                <a:schemeClr val="dk1"/>
              </a:solidFill>
              <a:latin typeface="Calibri"/>
              <a:ea typeface="Calibri"/>
              <a:cs typeface="Calibri"/>
              <a:sym typeface="Calibri"/>
            </a:endParaRPr>
          </a:p>
        </p:txBody>
      </p:sp>
      <p:sp>
        <p:nvSpPr>
          <p:cNvPr id="551" name="Google Shape;551;p28"/>
          <p:cNvSpPr txBox="1"/>
          <p:nvPr/>
        </p:nvSpPr>
        <p:spPr>
          <a:xfrm>
            <a:off x="4986811" y="23674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Monte Carlo</a:t>
            </a:r>
            <a:endParaRPr sz="1200">
              <a:solidFill>
                <a:schemeClr val="dk1"/>
              </a:solidFill>
              <a:latin typeface="Calibri"/>
              <a:ea typeface="Calibri"/>
              <a:cs typeface="Calibri"/>
              <a:sym typeface="Calibri"/>
            </a:endParaRPr>
          </a:p>
        </p:txBody>
      </p:sp>
      <p:sp>
        <p:nvSpPr>
          <p:cNvPr id="552" name="Google Shape;552;p28"/>
          <p:cNvSpPr/>
          <p:nvPr/>
        </p:nvSpPr>
        <p:spPr>
          <a:xfrm>
            <a:off x="4852716" y="2429422"/>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53" name="Google Shape;553;p28"/>
          <p:cNvSpPr txBox="1"/>
          <p:nvPr/>
        </p:nvSpPr>
        <p:spPr>
          <a:xfrm>
            <a:off x="4986817" y="28743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Synchronous</a:t>
            </a:r>
            <a:endParaRPr sz="1200">
              <a:solidFill>
                <a:schemeClr val="dk1"/>
              </a:solidFill>
              <a:latin typeface="Calibri"/>
              <a:ea typeface="Calibri"/>
              <a:cs typeface="Calibri"/>
              <a:sym typeface="Calibri"/>
            </a:endParaRPr>
          </a:p>
        </p:txBody>
      </p:sp>
      <p:sp>
        <p:nvSpPr>
          <p:cNvPr id="554" name="Google Shape;554;p28"/>
          <p:cNvSpPr/>
          <p:nvPr/>
        </p:nvSpPr>
        <p:spPr>
          <a:xfrm>
            <a:off x="4852696" y="2943206"/>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55" name="Google Shape;555;p28"/>
          <p:cNvSpPr txBox="1"/>
          <p:nvPr/>
        </p:nvSpPr>
        <p:spPr>
          <a:xfrm>
            <a:off x="4986817" y="33511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Asynchronous</a:t>
            </a:r>
            <a:endParaRPr sz="1200">
              <a:solidFill>
                <a:schemeClr val="dk1"/>
              </a:solidFill>
              <a:latin typeface="Calibri"/>
              <a:ea typeface="Calibri"/>
              <a:cs typeface="Calibri"/>
              <a:sym typeface="Calibri"/>
            </a:endParaRPr>
          </a:p>
        </p:txBody>
      </p:sp>
      <p:sp>
        <p:nvSpPr>
          <p:cNvPr id="556" name="Google Shape;556;p28"/>
          <p:cNvSpPr/>
          <p:nvPr/>
        </p:nvSpPr>
        <p:spPr>
          <a:xfrm>
            <a:off x="4852696" y="34200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57" name="Google Shape;557;p28"/>
          <p:cNvCxnSpPr/>
          <p:nvPr/>
        </p:nvCxnSpPr>
        <p:spPr>
          <a:xfrm>
            <a:off x="1537983" y="2711516"/>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558" name="Google Shape;558;p28"/>
          <p:cNvCxnSpPr/>
          <p:nvPr/>
        </p:nvCxnSpPr>
        <p:spPr>
          <a:xfrm>
            <a:off x="1537983" y="427836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559" name="Google Shape;559;p28"/>
          <p:cNvCxnSpPr/>
          <p:nvPr/>
        </p:nvCxnSpPr>
        <p:spPr>
          <a:xfrm>
            <a:off x="1537983" y="3494942"/>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560" name="Google Shape;560;p28"/>
          <p:cNvCxnSpPr/>
          <p:nvPr/>
        </p:nvCxnSpPr>
        <p:spPr>
          <a:xfrm>
            <a:off x="1537983" y="204000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561" name="Google Shape;561;p28"/>
          <p:cNvCxnSpPr/>
          <p:nvPr/>
        </p:nvCxnSpPr>
        <p:spPr>
          <a:xfrm>
            <a:off x="1537983" y="1368500"/>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562" name="Google Shape;562;p28"/>
          <p:cNvCxnSpPr/>
          <p:nvPr/>
        </p:nvCxnSpPr>
        <p:spPr>
          <a:xfrm>
            <a:off x="4264375" y="25104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563" name="Google Shape;563;p28"/>
          <p:cNvCxnSpPr/>
          <p:nvPr/>
        </p:nvCxnSpPr>
        <p:spPr>
          <a:xfrm>
            <a:off x="3665483" y="35090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564" name="Google Shape;564;p28"/>
          <p:cNvCxnSpPr/>
          <p:nvPr/>
        </p:nvCxnSpPr>
        <p:spPr>
          <a:xfrm>
            <a:off x="4261863" y="3509090"/>
            <a:ext cx="598800" cy="0"/>
          </a:xfrm>
          <a:prstGeom prst="straightConnector1">
            <a:avLst/>
          </a:prstGeom>
          <a:noFill/>
          <a:ln w="19050" cap="flat" cmpd="sng">
            <a:solidFill>
              <a:schemeClr val="dk1"/>
            </a:solidFill>
            <a:prstDash val="solid"/>
            <a:round/>
            <a:headEnd type="none" w="med" len="med"/>
            <a:tailEnd type="none" w="med" len="med"/>
          </a:ln>
        </p:spPr>
      </p:cxnSp>
      <p:sp>
        <p:nvSpPr>
          <p:cNvPr id="565" name="Google Shape;565;p28"/>
          <p:cNvSpPr/>
          <p:nvPr/>
        </p:nvSpPr>
        <p:spPr>
          <a:xfrm>
            <a:off x="2251054" y="1228096"/>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6" name="Google Shape;566;p28"/>
          <p:cNvSpPr/>
          <p:nvPr/>
        </p:nvSpPr>
        <p:spPr>
          <a:xfrm>
            <a:off x="2251054" y="1899605"/>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7" name="Google Shape;567;p28"/>
          <p:cNvSpPr/>
          <p:nvPr/>
        </p:nvSpPr>
        <p:spPr>
          <a:xfrm>
            <a:off x="2251054" y="257111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8" name="Google Shape;568;p28"/>
          <p:cNvSpPr/>
          <p:nvPr/>
        </p:nvSpPr>
        <p:spPr>
          <a:xfrm>
            <a:off x="2251054" y="336728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9" name="Google Shape;569;p28"/>
          <p:cNvSpPr/>
          <p:nvPr/>
        </p:nvSpPr>
        <p:spPr>
          <a:xfrm>
            <a:off x="2251054" y="4137969"/>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70" name="Google Shape;570;p28"/>
          <p:cNvCxnSpPr/>
          <p:nvPr/>
        </p:nvCxnSpPr>
        <p:spPr>
          <a:xfrm>
            <a:off x="4264383" y="25099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571" name="Google Shape;571;p28"/>
          <p:cNvCxnSpPr/>
          <p:nvPr/>
        </p:nvCxnSpPr>
        <p:spPr>
          <a:xfrm>
            <a:off x="4261863" y="30235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572" name="Google Shape;572;p28"/>
          <p:cNvCxnSpPr/>
          <p:nvPr/>
        </p:nvCxnSpPr>
        <p:spPr>
          <a:xfrm>
            <a:off x="6474692" y="30903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573" name="Google Shape;573;p28"/>
          <p:cNvCxnSpPr/>
          <p:nvPr/>
        </p:nvCxnSpPr>
        <p:spPr>
          <a:xfrm>
            <a:off x="6465261" y="2099543"/>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574" name="Google Shape;574;p28"/>
          <p:cNvCxnSpPr/>
          <p:nvPr/>
        </p:nvCxnSpPr>
        <p:spPr>
          <a:xfrm>
            <a:off x="6484123" y="25569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575" name="Google Shape;575;p28"/>
          <p:cNvCxnSpPr/>
          <p:nvPr/>
        </p:nvCxnSpPr>
        <p:spPr>
          <a:xfrm>
            <a:off x="6474175" y="2100357"/>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576" name="Google Shape;576;p28"/>
          <p:cNvCxnSpPr/>
          <p:nvPr/>
        </p:nvCxnSpPr>
        <p:spPr>
          <a:xfrm>
            <a:off x="5931861" y="2556209"/>
            <a:ext cx="783900" cy="0"/>
          </a:xfrm>
          <a:prstGeom prst="straightConnector1">
            <a:avLst/>
          </a:prstGeom>
          <a:noFill/>
          <a:ln w="19050" cap="flat" cmpd="sng">
            <a:solidFill>
              <a:schemeClr val="dk1"/>
            </a:solidFill>
            <a:prstDash val="solid"/>
            <a:round/>
            <a:headEnd type="none" w="med" len="med"/>
            <a:tailEnd type="none" w="med" len="med"/>
          </a:ln>
        </p:spPr>
      </p:cxnSp>
      <p:sp>
        <p:nvSpPr>
          <p:cNvPr id="577" name="Google Shape;577;p28"/>
          <p:cNvSpPr txBox="1"/>
          <p:nvPr/>
        </p:nvSpPr>
        <p:spPr>
          <a:xfrm>
            <a:off x="7378058" y="1901562"/>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T (temperature)</a:t>
            </a:r>
            <a:endParaRPr sz="1200">
              <a:solidFill>
                <a:schemeClr val="dk1"/>
              </a:solidFill>
              <a:latin typeface="Calibri"/>
              <a:ea typeface="Calibri"/>
              <a:cs typeface="Calibri"/>
              <a:sym typeface="Calibri"/>
            </a:endParaRPr>
          </a:p>
        </p:txBody>
      </p:sp>
      <p:sp>
        <p:nvSpPr>
          <p:cNvPr id="578" name="Google Shape;578;p28"/>
          <p:cNvSpPr/>
          <p:nvPr/>
        </p:nvSpPr>
        <p:spPr>
          <a:xfrm>
            <a:off x="7243962" y="2001268"/>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79" name="Google Shape;579;p28"/>
          <p:cNvSpPr txBox="1"/>
          <p:nvPr/>
        </p:nvSpPr>
        <p:spPr>
          <a:xfrm>
            <a:off x="7385214" y="2357998"/>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Alpha (learning rate)</a:t>
            </a:r>
            <a:endParaRPr sz="1200">
              <a:solidFill>
                <a:schemeClr val="dk1"/>
              </a:solidFill>
              <a:latin typeface="Calibri"/>
              <a:ea typeface="Calibri"/>
              <a:cs typeface="Calibri"/>
              <a:sym typeface="Calibri"/>
            </a:endParaRPr>
          </a:p>
        </p:txBody>
      </p:sp>
      <p:sp>
        <p:nvSpPr>
          <p:cNvPr id="580" name="Google Shape;580;p28"/>
          <p:cNvSpPr/>
          <p:nvPr/>
        </p:nvSpPr>
        <p:spPr>
          <a:xfrm>
            <a:off x="7251130" y="2458468"/>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81" name="Google Shape;581;p28"/>
          <p:cNvSpPr txBox="1"/>
          <p:nvPr/>
        </p:nvSpPr>
        <p:spPr>
          <a:xfrm>
            <a:off x="7387488" y="29291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Classic schedule</a:t>
            </a:r>
            <a:endParaRPr sz="1200">
              <a:solidFill>
                <a:schemeClr val="dk1"/>
              </a:solidFill>
              <a:latin typeface="Calibri"/>
              <a:ea typeface="Calibri"/>
              <a:cs typeface="Calibri"/>
              <a:sym typeface="Calibri"/>
            </a:endParaRPr>
          </a:p>
        </p:txBody>
      </p:sp>
      <p:sp>
        <p:nvSpPr>
          <p:cNvPr id="582" name="Google Shape;582;p28"/>
          <p:cNvSpPr/>
          <p:nvPr/>
        </p:nvSpPr>
        <p:spPr>
          <a:xfrm>
            <a:off x="7253393" y="2991114"/>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83" name="Google Shape;583;p28"/>
          <p:cNvCxnSpPr/>
          <p:nvPr/>
        </p:nvCxnSpPr>
        <p:spPr>
          <a:xfrm>
            <a:off x="6931550" y="33951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584" name="Google Shape;584;p28"/>
          <p:cNvCxnSpPr/>
          <p:nvPr/>
        </p:nvCxnSpPr>
        <p:spPr>
          <a:xfrm>
            <a:off x="6931550" y="36999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585" name="Google Shape;585;p28"/>
          <p:cNvCxnSpPr/>
          <p:nvPr/>
        </p:nvCxnSpPr>
        <p:spPr>
          <a:xfrm>
            <a:off x="6931375" y="3090957"/>
            <a:ext cx="0" cy="615300"/>
          </a:xfrm>
          <a:prstGeom prst="straightConnector1">
            <a:avLst/>
          </a:prstGeom>
          <a:noFill/>
          <a:ln w="19050" cap="flat" cmpd="sng">
            <a:solidFill>
              <a:schemeClr val="dk1"/>
            </a:solidFill>
            <a:prstDash val="solid"/>
            <a:round/>
            <a:headEnd type="none" w="med" len="med"/>
            <a:tailEnd type="none" w="med" len="med"/>
          </a:ln>
        </p:spPr>
      </p:cxnSp>
      <p:sp>
        <p:nvSpPr>
          <p:cNvPr id="586" name="Google Shape;586;p28"/>
          <p:cNvSpPr txBox="1"/>
          <p:nvPr/>
        </p:nvSpPr>
        <p:spPr>
          <a:xfrm>
            <a:off x="7387488" y="32339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Exp. schedule</a:t>
            </a:r>
            <a:endParaRPr sz="1200">
              <a:solidFill>
                <a:schemeClr val="dk1"/>
              </a:solidFill>
              <a:latin typeface="Calibri"/>
              <a:ea typeface="Calibri"/>
              <a:cs typeface="Calibri"/>
              <a:sym typeface="Calibri"/>
            </a:endParaRPr>
          </a:p>
        </p:txBody>
      </p:sp>
      <p:sp>
        <p:nvSpPr>
          <p:cNvPr id="587" name="Google Shape;587;p28"/>
          <p:cNvSpPr/>
          <p:nvPr/>
        </p:nvSpPr>
        <p:spPr>
          <a:xfrm>
            <a:off x="7253393" y="3295914"/>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88" name="Google Shape;588;p28"/>
          <p:cNvSpPr txBox="1"/>
          <p:nvPr/>
        </p:nvSpPr>
        <p:spPr>
          <a:xfrm>
            <a:off x="7387488" y="35387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Log. schedule</a:t>
            </a:r>
            <a:endParaRPr sz="1200">
              <a:solidFill>
                <a:schemeClr val="dk1"/>
              </a:solidFill>
              <a:latin typeface="Calibri"/>
              <a:ea typeface="Calibri"/>
              <a:cs typeface="Calibri"/>
              <a:sym typeface="Calibri"/>
            </a:endParaRPr>
          </a:p>
        </p:txBody>
      </p:sp>
      <p:sp>
        <p:nvSpPr>
          <p:cNvPr id="589" name="Google Shape;589;p28"/>
          <p:cNvSpPr/>
          <p:nvPr/>
        </p:nvSpPr>
        <p:spPr>
          <a:xfrm>
            <a:off x="7253393" y="3600714"/>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0" name="Google Shape;590;p28"/>
          <p:cNvSpPr txBox="1"/>
          <p:nvPr/>
        </p:nvSpPr>
        <p:spPr>
          <a:xfrm>
            <a:off x="4986057" y="41200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Hebb’s</a:t>
            </a:r>
            <a:endParaRPr sz="1200">
              <a:solidFill>
                <a:schemeClr val="dk1"/>
              </a:solidFill>
              <a:latin typeface="Calibri"/>
              <a:ea typeface="Calibri"/>
              <a:cs typeface="Calibri"/>
              <a:sym typeface="Calibri"/>
            </a:endParaRPr>
          </a:p>
        </p:txBody>
      </p:sp>
      <p:sp>
        <p:nvSpPr>
          <p:cNvPr id="591" name="Google Shape;591;p28"/>
          <p:cNvSpPr/>
          <p:nvPr/>
        </p:nvSpPr>
        <p:spPr>
          <a:xfrm>
            <a:off x="4851961" y="4182022"/>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2" name="Google Shape;592;p28"/>
          <p:cNvSpPr txBox="1"/>
          <p:nvPr/>
        </p:nvSpPr>
        <p:spPr>
          <a:xfrm>
            <a:off x="4986063" y="46269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Local</a:t>
            </a:r>
            <a:endParaRPr sz="1200">
              <a:solidFill>
                <a:schemeClr val="dk1"/>
              </a:solidFill>
              <a:latin typeface="Calibri"/>
              <a:ea typeface="Calibri"/>
              <a:cs typeface="Calibri"/>
              <a:sym typeface="Calibri"/>
            </a:endParaRPr>
          </a:p>
        </p:txBody>
      </p:sp>
      <p:sp>
        <p:nvSpPr>
          <p:cNvPr id="593" name="Google Shape;593;p28"/>
          <p:cNvSpPr/>
          <p:nvPr/>
        </p:nvSpPr>
        <p:spPr>
          <a:xfrm>
            <a:off x="4851942" y="4695806"/>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4" name="Google Shape;594;p28"/>
          <p:cNvSpPr txBox="1"/>
          <p:nvPr/>
        </p:nvSpPr>
        <p:spPr>
          <a:xfrm>
            <a:off x="4986063" y="51037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Storkey’s</a:t>
            </a:r>
            <a:endParaRPr sz="1200">
              <a:solidFill>
                <a:schemeClr val="dk1"/>
              </a:solidFill>
              <a:latin typeface="Calibri"/>
              <a:ea typeface="Calibri"/>
              <a:cs typeface="Calibri"/>
              <a:sym typeface="Calibri"/>
            </a:endParaRPr>
          </a:p>
        </p:txBody>
      </p:sp>
      <p:sp>
        <p:nvSpPr>
          <p:cNvPr id="595" name="Google Shape;595;p28"/>
          <p:cNvSpPr/>
          <p:nvPr/>
        </p:nvSpPr>
        <p:spPr>
          <a:xfrm>
            <a:off x="4851942" y="51726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96" name="Google Shape;596;p28"/>
          <p:cNvCxnSpPr/>
          <p:nvPr/>
        </p:nvCxnSpPr>
        <p:spPr>
          <a:xfrm>
            <a:off x="4263620" y="42630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597" name="Google Shape;597;p28"/>
          <p:cNvCxnSpPr/>
          <p:nvPr/>
        </p:nvCxnSpPr>
        <p:spPr>
          <a:xfrm>
            <a:off x="3527075" y="4261650"/>
            <a:ext cx="736500" cy="0"/>
          </a:xfrm>
          <a:prstGeom prst="straightConnector1">
            <a:avLst/>
          </a:prstGeom>
          <a:noFill/>
          <a:ln w="19050" cap="flat" cmpd="sng">
            <a:solidFill>
              <a:schemeClr val="dk1"/>
            </a:solidFill>
            <a:prstDash val="solid"/>
            <a:round/>
            <a:headEnd type="none" w="med" len="med"/>
            <a:tailEnd type="none" w="med" len="med"/>
          </a:ln>
        </p:spPr>
      </p:cxnSp>
      <p:cxnSp>
        <p:nvCxnSpPr>
          <p:cNvPr id="598" name="Google Shape;598;p28"/>
          <p:cNvCxnSpPr/>
          <p:nvPr/>
        </p:nvCxnSpPr>
        <p:spPr>
          <a:xfrm>
            <a:off x="4261108" y="52616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599" name="Google Shape;599;p28"/>
          <p:cNvCxnSpPr/>
          <p:nvPr/>
        </p:nvCxnSpPr>
        <p:spPr>
          <a:xfrm>
            <a:off x="4263629" y="42625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600" name="Google Shape;600;p28"/>
          <p:cNvCxnSpPr/>
          <p:nvPr/>
        </p:nvCxnSpPr>
        <p:spPr>
          <a:xfrm>
            <a:off x="4261108" y="47761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601" name="Google Shape;601;p28"/>
          <p:cNvCxnSpPr/>
          <p:nvPr/>
        </p:nvCxnSpPr>
        <p:spPr>
          <a:xfrm>
            <a:off x="5465230" y="4785625"/>
            <a:ext cx="783900" cy="0"/>
          </a:xfrm>
          <a:prstGeom prst="straightConnector1">
            <a:avLst/>
          </a:prstGeom>
          <a:noFill/>
          <a:ln w="19050" cap="flat" cmpd="sng">
            <a:solidFill>
              <a:schemeClr val="dk1"/>
            </a:solidFill>
            <a:prstDash val="solid"/>
            <a:round/>
            <a:headEnd type="none" w="med" len="med"/>
            <a:tailEnd type="none" w="med" len="med"/>
          </a:ln>
        </p:spPr>
      </p:cxnSp>
      <p:sp>
        <p:nvSpPr>
          <p:cNvPr id="602" name="Google Shape;602;p28"/>
          <p:cNvSpPr txBox="1"/>
          <p:nvPr/>
        </p:nvSpPr>
        <p:spPr>
          <a:xfrm>
            <a:off x="6366322" y="4586659"/>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R (radius)</a:t>
            </a:r>
            <a:endParaRPr sz="1200">
              <a:solidFill>
                <a:schemeClr val="dk1"/>
              </a:solidFill>
              <a:latin typeface="Calibri"/>
              <a:ea typeface="Calibri"/>
              <a:cs typeface="Calibri"/>
              <a:sym typeface="Calibri"/>
            </a:endParaRPr>
          </a:p>
        </p:txBody>
      </p:sp>
      <p:sp>
        <p:nvSpPr>
          <p:cNvPr id="603" name="Google Shape;603;p28"/>
          <p:cNvSpPr/>
          <p:nvPr/>
        </p:nvSpPr>
        <p:spPr>
          <a:xfrm>
            <a:off x="6232238" y="4687129"/>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04" name="Google Shape;604;p28"/>
          <p:cNvSpPr txBox="1"/>
          <p:nvPr/>
        </p:nvSpPr>
        <p:spPr>
          <a:xfrm>
            <a:off x="695875" y="4961250"/>
            <a:ext cx="16173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Varying parameters</a:t>
            </a:r>
            <a:endParaRPr sz="1200">
              <a:solidFill>
                <a:schemeClr val="dk1"/>
              </a:solidFill>
              <a:latin typeface="Calibri"/>
              <a:ea typeface="Calibri"/>
              <a:cs typeface="Calibri"/>
              <a:sym typeface="Calibri"/>
            </a:endParaRPr>
          </a:p>
        </p:txBody>
      </p:sp>
      <p:sp>
        <p:nvSpPr>
          <p:cNvPr id="605" name="Google Shape;605;p28"/>
          <p:cNvSpPr/>
          <p:nvPr/>
        </p:nvSpPr>
        <p:spPr>
          <a:xfrm>
            <a:off x="409079" y="4961246"/>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06" name="Google Shape;606;p28"/>
          <p:cNvSpPr txBox="1"/>
          <p:nvPr/>
        </p:nvSpPr>
        <p:spPr>
          <a:xfrm>
            <a:off x="724167" y="5324061"/>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Active Pars</a:t>
            </a:r>
            <a:endParaRPr sz="1200">
              <a:solidFill>
                <a:schemeClr val="dk1"/>
              </a:solidFill>
              <a:latin typeface="Calibri"/>
              <a:ea typeface="Calibri"/>
              <a:cs typeface="Calibri"/>
              <a:sym typeface="Calibri"/>
            </a:endParaRPr>
          </a:p>
        </p:txBody>
      </p:sp>
      <p:sp>
        <p:nvSpPr>
          <p:cNvPr id="607" name="Google Shape;607;p28"/>
          <p:cNvSpPr txBox="1"/>
          <p:nvPr/>
        </p:nvSpPr>
        <p:spPr>
          <a:xfrm>
            <a:off x="743028" y="5704416"/>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Inactive Pars</a:t>
            </a:r>
            <a:endParaRPr sz="1200">
              <a:solidFill>
                <a:schemeClr val="dk1"/>
              </a:solidFill>
              <a:latin typeface="Calibri"/>
              <a:ea typeface="Calibri"/>
              <a:cs typeface="Calibri"/>
              <a:sym typeface="Calibri"/>
            </a:endParaRPr>
          </a:p>
        </p:txBody>
      </p:sp>
      <p:sp>
        <p:nvSpPr>
          <p:cNvPr id="608" name="Google Shape;608;p28"/>
          <p:cNvSpPr/>
          <p:nvPr/>
        </p:nvSpPr>
        <p:spPr>
          <a:xfrm>
            <a:off x="409079" y="534783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09" name="Google Shape;609;p28"/>
          <p:cNvSpPr/>
          <p:nvPr/>
        </p:nvSpPr>
        <p:spPr>
          <a:xfrm>
            <a:off x="409079" y="5737519"/>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5" name="Immagine 4" descr="Immagine che contiene testo, schermata, linea, Diagramma&#10;&#10;Il contenuto generato dall'IA potrebbe non essere corretto.">
            <a:extLst>
              <a:ext uri="{FF2B5EF4-FFF2-40B4-BE49-F238E27FC236}">
                <a16:creationId xmlns:a16="http://schemas.microsoft.com/office/drawing/2014/main" id="{331DE955-D0F9-5F5B-39F5-6F2C1B4687FF}"/>
              </a:ext>
            </a:extLst>
          </p:cNvPr>
          <p:cNvPicPr>
            <a:picLocks noChangeAspect="1"/>
          </p:cNvPicPr>
          <p:nvPr/>
        </p:nvPicPr>
        <p:blipFill>
          <a:blip r:embed="rId3"/>
          <a:stretch>
            <a:fillRect/>
          </a:stretch>
        </p:blipFill>
        <p:spPr>
          <a:xfrm>
            <a:off x="0" y="1196015"/>
            <a:ext cx="8709586" cy="4838659"/>
          </a:xfrm>
          <a:prstGeom prst="rect">
            <a:avLst/>
          </a:prstGeom>
        </p:spPr>
      </p:pic>
      <p:pic>
        <p:nvPicPr>
          <p:cNvPr id="615" name="Google Shape;615;p29"/>
          <p:cNvPicPr preferRelativeResize="0"/>
          <p:nvPr/>
        </p:nvPicPr>
        <p:blipFill rotWithShape="1">
          <a:blip r:embed="rId4">
            <a:alphaModFix/>
          </a:blip>
          <a:srcRect/>
          <a:stretch/>
        </p:blipFill>
        <p:spPr>
          <a:xfrm>
            <a:off x="236004" y="6246000"/>
            <a:ext cx="8907996" cy="612000"/>
          </a:xfrm>
          <a:prstGeom prst="rect">
            <a:avLst/>
          </a:prstGeom>
          <a:noFill/>
          <a:ln>
            <a:noFill/>
          </a:ln>
        </p:spPr>
      </p:pic>
      <p:pic>
        <p:nvPicPr>
          <p:cNvPr id="616" name="Google Shape;616;p29"/>
          <p:cNvPicPr preferRelativeResize="0"/>
          <p:nvPr/>
        </p:nvPicPr>
        <p:blipFill rotWithShape="1">
          <a:blip r:embed="rId5">
            <a:alphaModFix/>
          </a:blip>
          <a:srcRect l="61779" t="23071"/>
          <a:stretch/>
        </p:blipFill>
        <p:spPr>
          <a:xfrm>
            <a:off x="0" y="0"/>
            <a:ext cx="9144000" cy="948267"/>
          </a:xfrm>
          <a:prstGeom prst="rect">
            <a:avLst/>
          </a:prstGeom>
          <a:noFill/>
          <a:ln>
            <a:noFill/>
          </a:ln>
        </p:spPr>
      </p:pic>
      <p:pic>
        <p:nvPicPr>
          <p:cNvPr id="617" name="Google Shape;617;p29"/>
          <p:cNvPicPr preferRelativeResize="0"/>
          <p:nvPr/>
        </p:nvPicPr>
        <p:blipFill rotWithShape="1">
          <a:blip r:embed="rId6">
            <a:alphaModFix/>
          </a:blip>
          <a:srcRect/>
          <a:stretch/>
        </p:blipFill>
        <p:spPr>
          <a:xfrm>
            <a:off x="7051713" y="37388"/>
            <a:ext cx="1956617" cy="873490"/>
          </a:xfrm>
          <a:prstGeom prst="rect">
            <a:avLst/>
          </a:prstGeom>
          <a:noFill/>
          <a:ln>
            <a:noFill/>
          </a:ln>
        </p:spPr>
      </p:pic>
      <p:sp>
        <p:nvSpPr>
          <p:cNvPr id="618" name="Google Shape;618;p2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619" name="Google Shape;619;p29"/>
          <p:cNvSpPr txBox="1"/>
          <p:nvPr/>
        </p:nvSpPr>
        <p:spPr>
          <a:xfrm>
            <a:off x="1866475" y="1932700"/>
            <a:ext cx="4009500" cy="19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620" name="Google Shape;620;p29"/>
          <p:cNvSpPr txBox="1"/>
          <p:nvPr/>
        </p:nvSpPr>
        <p:spPr>
          <a:xfrm>
            <a:off x="200550" y="322525"/>
            <a:ext cx="7505100" cy="28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621" name="Google Shape;621;p29"/>
          <p:cNvSpPr txBox="1"/>
          <p:nvPr/>
        </p:nvSpPr>
        <p:spPr>
          <a:xfrm>
            <a:off x="835175" y="3729225"/>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00"/>
          </a:p>
        </p:txBody>
      </p:sp>
      <p:sp>
        <p:nvSpPr>
          <p:cNvPr id="623" name="Google Shape;623;p29"/>
          <p:cNvSpPr txBox="1"/>
          <p:nvPr/>
        </p:nvSpPr>
        <p:spPr>
          <a:xfrm>
            <a:off x="948825" y="1380300"/>
            <a:ext cx="6316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629" name="Google Shape;629;p29"/>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Capacity varying q, P</a:t>
            </a:r>
            <a:endParaRPr/>
          </a:p>
        </p:txBody>
      </p:sp>
      <p:sp>
        <p:nvSpPr>
          <p:cNvPr id="630" name="Google Shape;630;p29"/>
          <p:cNvSpPr txBox="1"/>
          <p:nvPr/>
        </p:nvSpPr>
        <p:spPr>
          <a:xfrm>
            <a:off x="5974113" y="5131302"/>
            <a:ext cx="2155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solidFill>
                  <a:srgbClr val="FF0000"/>
                </a:solidFill>
                <a:latin typeface="Calibri"/>
                <a:ea typeface="Calibri"/>
                <a:cs typeface="Calibri"/>
                <a:sym typeface="Calibri"/>
              </a:rPr>
              <a:t>Theoretical limit</a:t>
            </a:r>
            <a:endParaRPr sz="1500" dirty="0">
              <a:solidFill>
                <a:srgbClr val="FF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6" name="Google Shape;636;p30" title="overlap_n_patterns_nored.png"/>
          <p:cNvPicPr preferRelativeResize="0"/>
          <p:nvPr/>
        </p:nvPicPr>
        <p:blipFill>
          <a:blip r:embed="rId3">
            <a:alphaModFix/>
          </a:blip>
          <a:stretch>
            <a:fillRect/>
          </a:stretch>
        </p:blipFill>
        <p:spPr>
          <a:xfrm>
            <a:off x="0" y="869950"/>
            <a:ext cx="9144000" cy="5486400"/>
          </a:xfrm>
          <a:prstGeom prst="rect">
            <a:avLst/>
          </a:prstGeom>
          <a:noFill/>
          <a:ln>
            <a:noFill/>
          </a:ln>
        </p:spPr>
      </p:pic>
      <p:pic>
        <p:nvPicPr>
          <p:cNvPr id="637" name="Google Shape;637;p30" title="overlap_n_patterns.png"/>
          <p:cNvPicPr preferRelativeResize="0"/>
          <p:nvPr/>
        </p:nvPicPr>
        <p:blipFill>
          <a:blip r:embed="rId4">
            <a:alphaModFix/>
          </a:blip>
          <a:stretch>
            <a:fillRect/>
          </a:stretch>
        </p:blipFill>
        <p:spPr>
          <a:xfrm>
            <a:off x="0" y="869950"/>
            <a:ext cx="9144000" cy="5486405"/>
          </a:xfrm>
          <a:prstGeom prst="rect">
            <a:avLst/>
          </a:prstGeom>
          <a:noFill/>
          <a:ln>
            <a:noFill/>
          </a:ln>
        </p:spPr>
      </p:pic>
      <p:pic>
        <p:nvPicPr>
          <p:cNvPr id="638" name="Google Shape;638;p30"/>
          <p:cNvPicPr preferRelativeResize="0"/>
          <p:nvPr/>
        </p:nvPicPr>
        <p:blipFill rotWithShape="1">
          <a:blip r:embed="rId5">
            <a:alphaModFix/>
          </a:blip>
          <a:srcRect/>
          <a:stretch/>
        </p:blipFill>
        <p:spPr>
          <a:xfrm>
            <a:off x="236004" y="6246000"/>
            <a:ext cx="8907996" cy="612000"/>
          </a:xfrm>
          <a:prstGeom prst="rect">
            <a:avLst/>
          </a:prstGeom>
          <a:noFill/>
          <a:ln>
            <a:noFill/>
          </a:ln>
        </p:spPr>
      </p:pic>
      <p:pic>
        <p:nvPicPr>
          <p:cNvPr id="639" name="Google Shape;639;p30"/>
          <p:cNvPicPr preferRelativeResize="0"/>
          <p:nvPr/>
        </p:nvPicPr>
        <p:blipFill rotWithShape="1">
          <a:blip r:embed="rId6">
            <a:alphaModFix/>
          </a:blip>
          <a:srcRect l="61779" t="23071"/>
          <a:stretch/>
        </p:blipFill>
        <p:spPr>
          <a:xfrm>
            <a:off x="0" y="0"/>
            <a:ext cx="9144000" cy="948267"/>
          </a:xfrm>
          <a:prstGeom prst="rect">
            <a:avLst/>
          </a:prstGeom>
          <a:noFill/>
          <a:ln>
            <a:noFill/>
          </a:ln>
        </p:spPr>
      </p:pic>
      <p:pic>
        <p:nvPicPr>
          <p:cNvPr id="640" name="Google Shape;640;p30"/>
          <p:cNvPicPr preferRelativeResize="0"/>
          <p:nvPr/>
        </p:nvPicPr>
        <p:blipFill rotWithShape="1">
          <a:blip r:embed="rId7">
            <a:alphaModFix/>
          </a:blip>
          <a:srcRect/>
          <a:stretch/>
        </p:blipFill>
        <p:spPr>
          <a:xfrm>
            <a:off x="7051713" y="37388"/>
            <a:ext cx="1956617" cy="873490"/>
          </a:xfrm>
          <a:prstGeom prst="rect">
            <a:avLst/>
          </a:prstGeom>
          <a:noFill/>
          <a:ln>
            <a:noFill/>
          </a:ln>
        </p:spPr>
      </p:pic>
      <p:sp>
        <p:nvSpPr>
          <p:cNvPr id="641" name="Google Shape;641;p3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642" name="Google Shape;642;p30"/>
          <p:cNvSpPr txBox="1"/>
          <p:nvPr/>
        </p:nvSpPr>
        <p:spPr>
          <a:xfrm>
            <a:off x="835175" y="3729225"/>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00"/>
          </a:p>
        </p:txBody>
      </p:sp>
      <p:sp>
        <p:nvSpPr>
          <p:cNvPr id="643" name="Google Shape;643;p30"/>
          <p:cNvSpPr txBox="1"/>
          <p:nvPr/>
        </p:nvSpPr>
        <p:spPr>
          <a:xfrm>
            <a:off x="4689750" y="3995250"/>
            <a:ext cx="3141900" cy="6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644" name="Google Shape;644;p30"/>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Capacity varying q, 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Effect transition="in" filter="fade">
                                      <p:cBhvr>
                                        <p:cTn id="7" dur="1100"/>
                                        <p:tgtEl>
                                          <p:spTgt spid="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31"/>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651" name="Google Shape;651;p31"/>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652" name="Google Shape;652;p31"/>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653" name="Google Shape;653;p3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654" name="Google Shape;654;p31"/>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Hyperparameters N, P</a:t>
            </a:r>
            <a:endParaRPr/>
          </a:p>
        </p:txBody>
      </p:sp>
      <p:cxnSp>
        <p:nvCxnSpPr>
          <p:cNvPr id="655" name="Google Shape;655;p31"/>
          <p:cNvCxnSpPr/>
          <p:nvPr/>
        </p:nvCxnSpPr>
        <p:spPr>
          <a:xfrm>
            <a:off x="1541223" y="1373469"/>
            <a:ext cx="0" cy="2915100"/>
          </a:xfrm>
          <a:prstGeom prst="straightConnector1">
            <a:avLst/>
          </a:prstGeom>
          <a:noFill/>
          <a:ln w="19050" cap="flat" cmpd="sng">
            <a:solidFill>
              <a:schemeClr val="dk1"/>
            </a:solidFill>
            <a:prstDash val="solid"/>
            <a:round/>
            <a:headEnd type="none" w="med" len="med"/>
            <a:tailEnd type="none" w="med" len="med"/>
          </a:ln>
        </p:spPr>
      </p:cxnSp>
      <p:cxnSp>
        <p:nvCxnSpPr>
          <p:cNvPr id="656" name="Google Shape;656;p31"/>
          <p:cNvCxnSpPr/>
          <p:nvPr/>
        </p:nvCxnSpPr>
        <p:spPr>
          <a:xfrm>
            <a:off x="765749" y="2711516"/>
            <a:ext cx="775200" cy="0"/>
          </a:xfrm>
          <a:prstGeom prst="straightConnector1">
            <a:avLst/>
          </a:prstGeom>
          <a:noFill/>
          <a:ln w="19050" cap="flat" cmpd="sng">
            <a:solidFill>
              <a:schemeClr val="dk1"/>
            </a:solidFill>
            <a:prstDash val="solid"/>
            <a:round/>
            <a:headEnd type="none" w="med" len="med"/>
            <a:tailEnd type="none" w="med" len="med"/>
          </a:ln>
        </p:spPr>
      </p:cxnSp>
      <p:sp>
        <p:nvSpPr>
          <p:cNvPr id="657" name="Google Shape;657;p31"/>
          <p:cNvSpPr txBox="1"/>
          <p:nvPr/>
        </p:nvSpPr>
        <p:spPr>
          <a:xfrm>
            <a:off x="-15375" y="2127875"/>
            <a:ext cx="1369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Calibri"/>
                <a:ea typeface="Calibri"/>
                <a:cs typeface="Calibri"/>
                <a:sym typeface="Calibri"/>
              </a:rPr>
              <a:t>Hopfield Model</a:t>
            </a:r>
            <a:endParaRPr b="1">
              <a:solidFill>
                <a:schemeClr val="dk1"/>
              </a:solidFill>
              <a:latin typeface="Calibri"/>
              <a:ea typeface="Calibri"/>
              <a:cs typeface="Calibri"/>
              <a:sym typeface="Calibri"/>
            </a:endParaRPr>
          </a:p>
        </p:txBody>
      </p:sp>
      <p:sp>
        <p:nvSpPr>
          <p:cNvPr id="658" name="Google Shape;658;p31"/>
          <p:cNvSpPr/>
          <p:nvPr/>
        </p:nvSpPr>
        <p:spPr>
          <a:xfrm>
            <a:off x="536175" y="259002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59" name="Google Shape;659;p31"/>
          <p:cNvSpPr txBox="1"/>
          <p:nvPr/>
        </p:nvSpPr>
        <p:spPr>
          <a:xfrm>
            <a:off x="2537850" y="1228100"/>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q</a:t>
            </a:r>
            <a:endParaRPr sz="1200">
              <a:solidFill>
                <a:schemeClr val="dk1"/>
              </a:solidFill>
              <a:latin typeface="Calibri"/>
              <a:ea typeface="Calibri"/>
              <a:cs typeface="Calibri"/>
              <a:sym typeface="Calibri"/>
            </a:endParaRPr>
          </a:p>
        </p:txBody>
      </p:sp>
      <p:sp>
        <p:nvSpPr>
          <p:cNvPr id="660" name="Google Shape;660;p31"/>
          <p:cNvSpPr txBox="1"/>
          <p:nvPr/>
        </p:nvSpPr>
        <p:spPr>
          <a:xfrm>
            <a:off x="2537850" y="188326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N. patterns</a:t>
            </a:r>
            <a:endParaRPr sz="1200">
              <a:solidFill>
                <a:schemeClr val="dk1"/>
              </a:solidFill>
              <a:latin typeface="Calibri"/>
              <a:ea typeface="Calibri"/>
              <a:cs typeface="Calibri"/>
              <a:sym typeface="Calibri"/>
            </a:endParaRPr>
          </a:p>
        </p:txBody>
      </p:sp>
      <p:sp>
        <p:nvSpPr>
          <p:cNvPr id="661" name="Google Shape;661;p31"/>
          <p:cNvSpPr txBox="1"/>
          <p:nvPr/>
        </p:nvSpPr>
        <p:spPr>
          <a:xfrm>
            <a:off x="2537850" y="2538428"/>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Dimension</a:t>
            </a:r>
            <a:endParaRPr sz="1200">
              <a:solidFill>
                <a:schemeClr val="dk1"/>
              </a:solidFill>
              <a:latin typeface="Calibri"/>
              <a:ea typeface="Calibri"/>
              <a:cs typeface="Calibri"/>
              <a:sym typeface="Calibri"/>
            </a:endParaRPr>
          </a:p>
        </p:txBody>
      </p:sp>
      <p:sp>
        <p:nvSpPr>
          <p:cNvPr id="662" name="Google Shape;662;p31"/>
          <p:cNvSpPr txBox="1"/>
          <p:nvPr/>
        </p:nvSpPr>
        <p:spPr>
          <a:xfrm>
            <a:off x="2537850" y="3315219"/>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Update method</a:t>
            </a:r>
            <a:endParaRPr sz="1200">
              <a:solidFill>
                <a:schemeClr val="dk1"/>
              </a:solidFill>
              <a:latin typeface="Calibri"/>
              <a:ea typeface="Calibri"/>
              <a:cs typeface="Calibri"/>
              <a:sym typeface="Calibri"/>
            </a:endParaRPr>
          </a:p>
        </p:txBody>
      </p:sp>
      <p:sp>
        <p:nvSpPr>
          <p:cNvPr id="663" name="Google Shape;663;p31"/>
          <p:cNvSpPr txBox="1"/>
          <p:nvPr/>
        </p:nvSpPr>
        <p:spPr>
          <a:xfrm>
            <a:off x="2537850" y="406714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Learning rule</a:t>
            </a:r>
            <a:endParaRPr sz="1200">
              <a:solidFill>
                <a:schemeClr val="dk1"/>
              </a:solidFill>
              <a:latin typeface="Calibri"/>
              <a:ea typeface="Calibri"/>
              <a:cs typeface="Calibri"/>
              <a:sym typeface="Calibri"/>
            </a:endParaRPr>
          </a:p>
        </p:txBody>
      </p:sp>
      <p:sp>
        <p:nvSpPr>
          <p:cNvPr id="664" name="Google Shape;664;p31"/>
          <p:cNvSpPr txBox="1"/>
          <p:nvPr/>
        </p:nvSpPr>
        <p:spPr>
          <a:xfrm>
            <a:off x="4986811" y="23674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Monte Carlo</a:t>
            </a:r>
            <a:endParaRPr sz="1200">
              <a:solidFill>
                <a:schemeClr val="dk1"/>
              </a:solidFill>
              <a:latin typeface="Calibri"/>
              <a:ea typeface="Calibri"/>
              <a:cs typeface="Calibri"/>
              <a:sym typeface="Calibri"/>
            </a:endParaRPr>
          </a:p>
        </p:txBody>
      </p:sp>
      <p:sp>
        <p:nvSpPr>
          <p:cNvPr id="665" name="Google Shape;665;p31"/>
          <p:cNvSpPr/>
          <p:nvPr/>
        </p:nvSpPr>
        <p:spPr>
          <a:xfrm>
            <a:off x="4852716" y="24294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66" name="Google Shape;666;p31"/>
          <p:cNvSpPr txBox="1"/>
          <p:nvPr/>
        </p:nvSpPr>
        <p:spPr>
          <a:xfrm>
            <a:off x="4986817" y="28743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Synchronous</a:t>
            </a:r>
            <a:endParaRPr sz="1200">
              <a:solidFill>
                <a:schemeClr val="dk1"/>
              </a:solidFill>
              <a:latin typeface="Calibri"/>
              <a:ea typeface="Calibri"/>
              <a:cs typeface="Calibri"/>
              <a:sym typeface="Calibri"/>
            </a:endParaRPr>
          </a:p>
        </p:txBody>
      </p:sp>
      <p:sp>
        <p:nvSpPr>
          <p:cNvPr id="667" name="Google Shape;667;p31"/>
          <p:cNvSpPr/>
          <p:nvPr/>
        </p:nvSpPr>
        <p:spPr>
          <a:xfrm>
            <a:off x="4852696" y="2943206"/>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68" name="Google Shape;668;p31"/>
          <p:cNvSpPr txBox="1"/>
          <p:nvPr/>
        </p:nvSpPr>
        <p:spPr>
          <a:xfrm>
            <a:off x="4986817" y="33511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Asynchronous</a:t>
            </a:r>
            <a:endParaRPr sz="1200">
              <a:solidFill>
                <a:schemeClr val="dk1"/>
              </a:solidFill>
              <a:latin typeface="Calibri"/>
              <a:ea typeface="Calibri"/>
              <a:cs typeface="Calibri"/>
              <a:sym typeface="Calibri"/>
            </a:endParaRPr>
          </a:p>
        </p:txBody>
      </p:sp>
      <p:sp>
        <p:nvSpPr>
          <p:cNvPr id="669" name="Google Shape;669;p31"/>
          <p:cNvSpPr/>
          <p:nvPr/>
        </p:nvSpPr>
        <p:spPr>
          <a:xfrm>
            <a:off x="4852696" y="34200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670" name="Google Shape;670;p31"/>
          <p:cNvCxnSpPr/>
          <p:nvPr/>
        </p:nvCxnSpPr>
        <p:spPr>
          <a:xfrm>
            <a:off x="1537983" y="2711516"/>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671" name="Google Shape;671;p31"/>
          <p:cNvCxnSpPr/>
          <p:nvPr/>
        </p:nvCxnSpPr>
        <p:spPr>
          <a:xfrm>
            <a:off x="1537983" y="427836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672" name="Google Shape;672;p31"/>
          <p:cNvCxnSpPr/>
          <p:nvPr/>
        </p:nvCxnSpPr>
        <p:spPr>
          <a:xfrm>
            <a:off x="1537983" y="3494942"/>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673" name="Google Shape;673;p31"/>
          <p:cNvCxnSpPr/>
          <p:nvPr/>
        </p:nvCxnSpPr>
        <p:spPr>
          <a:xfrm>
            <a:off x="1537983" y="204000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674" name="Google Shape;674;p31"/>
          <p:cNvCxnSpPr/>
          <p:nvPr/>
        </p:nvCxnSpPr>
        <p:spPr>
          <a:xfrm>
            <a:off x="1537983" y="1368500"/>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675" name="Google Shape;675;p31"/>
          <p:cNvCxnSpPr/>
          <p:nvPr/>
        </p:nvCxnSpPr>
        <p:spPr>
          <a:xfrm>
            <a:off x="4264375" y="25104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676" name="Google Shape;676;p31"/>
          <p:cNvCxnSpPr/>
          <p:nvPr/>
        </p:nvCxnSpPr>
        <p:spPr>
          <a:xfrm>
            <a:off x="3665483" y="35090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677" name="Google Shape;677;p31"/>
          <p:cNvCxnSpPr/>
          <p:nvPr/>
        </p:nvCxnSpPr>
        <p:spPr>
          <a:xfrm>
            <a:off x="4261863" y="3509090"/>
            <a:ext cx="598800" cy="0"/>
          </a:xfrm>
          <a:prstGeom prst="straightConnector1">
            <a:avLst/>
          </a:prstGeom>
          <a:noFill/>
          <a:ln w="19050" cap="flat" cmpd="sng">
            <a:solidFill>
              <a:schemeClr val="dk1"/>
            </a:solidFill>
            <a:prstDash val="solid"/>
            <a:round/>
            <a:headEnd type="none" w="med" len="med"/>
            <a:tailEnd type="none" w="med" len="med"/>
          </a:ln>
        </p:spPr>
      </p:cxnSp>
      <p:sp>
        <p:nvSpPr>
          <p:cNvPr id="678" name="Google Shape;678;p31"/>
          <p:cNvSpPr/>
          <p:nvPr/>
        </p:nvSpPr>
        <p:spPr>
          <a:xfrm>
            <a:off x="2251054" y="1228096"/>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79" name="Google Shape;679;p31"/>
          <p:cNvSpPr/>
          <p:nvPr/>
        </p:nvSpPr>
        <p:spPr>
          <a:xfrm>
            <a:off x="2251054" y="1899605"/>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0" name="Google Shape;680;p31"/>
          <p:cNvSpPr/>
          <p:nvPr/>
        </p:nvSpPr>
        <p:spPr>
          <a:xfrm>
            <a:off x="2251054" y="2571115"/>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1" name="Google Shape;681;p31"/>
          <p:cNvSpPr/>
          <p:nvPr/>
        </p:nvSpPr>
        <p:spPr>
          <a:xfrm>
            <a:off x="2251054" y="336728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2" name="Google Shape;682;p31"/>
          <p:cNvSpPr/>
          <p:nvPr/>
        </p:nvSpPr>
        <p:spPr>
          <a:xfrm>
            <a:off x="2251054" y="4137969"/>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683" name="Google Shape;683;p31"/>
          <p:cNvCxnSpPr/>
          <p:nvPr/>
        </p:nvCxnSpPr>
        <p:spPr>
          <a:xfrm>
            <a:off x="4264383" y="25099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684" name="Google Shape;684;p31"/>
          <p:cNvCxnSpPr/>
          <p:nvPr/>
        </p:nvCxnSpPr>
        <p:spPr>
          <a:xfrm>
            <a:off x="4261863" y="30235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685" name="Google Shape;685;p31"/>
          <p:cNvCxnSpPr/>
          <p:nvPr/>
        </p:nvCxnSpPr>
        <p:spPr>
          <a:xfrm>
            <a:off x="6474692" y="30903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686" name="Google Shape;686;p31"/>
          <p:cNvCxnSpPr/>
          <p:nvPr/>
        </p:nvCxnSpPr>
        <p:spPr>
          <a:xfrm>
            <a:off x="6465261" y="2099543"/>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687" name="Google Shape;687;p31"/>
          <p:cNvCxnSpPr/>
          <p:nvPr/>
        </p:nvCxnSpPr>
        <p:spPr>
          <a:xfrm>
            <a:off x="6484123" y="25569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688" name="Google Shape;688;p31"/>
          <p:cNvCxnSpPr/>
          <p:nvPr/>
        </p:nvCxnSpPr>
        <p:spPr>
          <a:xfrm>
            <a:off x="6474175" y="2100357"/>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689" name="Google Shape;689;p31"/>
          <p:cNvCxnSpPr/>
          <p:nvPr/>
        </p:nvCxnSpPr>
        <p:spPr>
          <a:xfrm>
            <a:off x="5931861" y="2556209"/>
            <a:ext cx="783900" cy="0"/>
          </a:xfrm>
          <a:prstGeom prst="straightConnector1">
            <a:avLst/>
          </a:prstGeom>
          <a:noFill/>
          <a:ln w="19050" cap="flat" cmpd="sng">
            <a:solidFill>
              <a:schemeClr val="dk1"/>
            </a:solidFill>
            <a:prstDash val="solid"/>
            <a:round/>
            <a:headEnd type="none" w="med" len="med"/>
            <a:tailEnd type="none" w="med" len="med"/>
          </a:ln>
        </p:spPr>
      </p:cxnSp>
      <p:sp>
        <p:nvSpPr>
          <p:cNvPr id="690" name="Google Shape;690;p31"/>
          <p:cNvSpPr txBox="1"/>
          <p:nvPr/>
        </p:nvSpPr>
        <p:spPr>
          <a:xfrm>
            <a:off x="7378058" y="1901562"/>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T (temperature)</a:t>
            </a:r>
            <a:endParaRPr sz="1200">
              <a:solidFill>
                <a:schemeClr val="dk1"/>
              </a:solidFill>
              <a:latin typeface="Calibri"/>
              <a:ea typeface="Calibri"/>
              <a:cs typeface="Calibri"/>
              <a:sym typeface="Calibri"/>
            </a:endParaRPr>
          </a:p>
        </p:txBody>
      </p:sp>
      <p:sp>
        <p:nvSpPr>
          <p:cNvPr id="691" name="Google Shape;691;p31"/>
          <p:cNvSpPr/>
          <p:nvPr/>
        </p:nvSpPr>
        <p:spPr>
          <a:xfrm>
            <a:off x="7243962" y="2001268"/>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92" name="Google Shape;692;p31"/>
          <p:cNvSpPr txBox="1"/>
          <p:nvPr/>
        </p:nvSpPr>
        <p:spPr>
          <a:xfrm>
            <a:off x="7385214" y="2357998"/>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Alpha (learning rate)</a:t>
            </a:r>
            <a:endParaRPr sz="1200">
              <a:solidFill>
                <a:schemeClr val="dk1"/>
              </a:solidFill>
              <a:latin typeface="Calibri"/>
              <a:ea typeface="Calibri"/>
              <a:cs typeface="Calibri"/>
              <a:sym typeface="Calibri"/>
            </a:endParaRPr>
          </a:p>
        </p:txBody>
      </p:sp>
      <p:sp>
        <p:nvSpPr>
          <p:cNvPr id="693" name="Google Shape;693;p31"/>
          <p:cNvSpPr/>
          <p:nvPr/>
        </p:nvSpPr>
        <p:spPr>
          <a:xfrm>
            <a:off x="7251130" y="2458468"/>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94" name="Google Shape;694;p31"/>
          <p:cNvSpPr txBox="1"/>
          <p:nvPr/>
        </p:nvSpPr>
        <p:spPr>
          <a:xfrm>
            <a:off x="7387488" y="29291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Classic schedule</a:t>
            </a:r>
            <a:endParaRPr sz="1200">
              <a:solidFill>
                <a:schemeClr val="dk1"/>
              </a:solidFill>
              <a:latin typeface="Calibri"/>
              <a:ea typeface="Calibri"/>
              <a:cs typeface="Calibri"/>
              <a:sym typeface="Calibri"/>
            </a:endParaRPr>
          </a:p>
        </p:txBody>
      </p:sp>
      <p:sp>
        <p:nvSpPr>
          <p:cNvPr id="695" name="Google Shape;695;p31"/>
          <p:cNvSpPr/>
          <p:nvPr/>
        </p:nvSpPr>
        <p:spPr>
          <a:xfrm>
            <a:off x="7253393" y="2991114"/>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696" name="Google Shape;696;p31"/>
          <p:cNvCxnSpPr/>
          <p:nvPr/>
        </p:nvCxnSpPr>
        <p:spPr>
          <a:xfrm>
            <a:off x="6931550" y="33951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697" name="Google Shape;697;p31"/>
          <p:cNvCxnSpPr/>
          <p:nvPr/>
        </p:nvCxnSpPr>
        <p:spPr>
          <a:xfrm>
            <a:off x="6931550" y="36999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698" name="Google Shape;698;p31"/>
          <p:cNvCxnSpPr/>
          <p:nvPr/>
        </p:nvCxnSpPr>
        <p:spPr>
          <a:xfrm>
            <a:off x="6931375" y="3090957"/>
            <a:ext cx="0" cy="615300"/>
          </a:xfrm>
          <a:prstGeom prst="straightConnector1">
            <a:avLst/>
          </a:prstGeom>
          <a:noFill/>
          <a:ln w="19050" cap="flat" cmpd="sng">
            <a:solidFill>
              <a:schemeClr val="dk1"/>
            </a:solidFill>
            <a:prstDash val="solid"/>
            <a:round/>
            <a:headEnd type="none" w="med" len="med"/>
            <a:tailEnd type="none" w="med" len="med"/>
          </a:ln>
        </p:spPr>
      </p:cxnSp>
      <p:sp>
        <p:nvSpPr>
          <p:cNvPr id="699" name="Google Shape;699;p31"/>
          <p:cNvSpPr txBox="1"/>
          <p:nvPr/>
        </p:nvSpPr>
        <p:spPr>
          <a:xfrm>
            <a:off x="7387488" y="32339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Exp. schedule</a:t>
            </a:r>
            <a:endParaRPr sz="1200">
              <a:solidFill>
                <a:schemeClr val="dk1"/>
              </a:solidFill>
              <a:latin typeface="Calibri"/>
              <a:ea typeface="Calibri"/>
              <a:cs typeface="Calibri"/>
              <a:sym typeface="Calibri"/>
            </a:endParaRPr>
          </a:p>
        </p:txBody>
      </p:sp>
      <p:sp>
        <p:nvSpPr>
          <p:cNvPr id="700" name="Google Shape;700;p31"/>
          <p:cNvSpPr/>
          <p:nvPr/>
        </p:nvSpPr>
        <p:spPr>
          <a:xfrm>
            <a:off x="7253393" y="3295914"/>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01" name="Google Shape;701;p31"/>
          <p:cNvSpPr txBox="1"/>
          <p:nvPr/>
        </p:nvSpPr>
        <p:spPr>
          <a:xfrm>
            <a:off x="7387488" y="35387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Log. schedule</a:t>
            </a:r>
            <a:endParaRPr sz="1200">
              <a:solidFill>
                <a:schemeClr val="dk1"/>
              </a:solidFill>
              <a:latin typeface="Calibri"/>
              <a:ea typeface="Calibri"/>
              <a:cs typeface="Calibri"/>
              <a:sym typeface="Calibri"/>
            </a:endParaRPr>
          </a:p>
        </p:txBody>
      </p:sp>
      <p:sp>
        <p:nvSpPr>
          <p:cNvPr id="702" name="Google Shape;702;p31"/>
          <p:cNvSpPr/>
          <p:nvPr/>
        </p:nvSpPr>
        <p:spPr>
          <a:xfrm>
            <a:off x="7253393" y="3600714"/>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03" name="Google Shape;703;p31"/>
          <p:cNvSpPr txBox="1"/>
          <p:nvPr/>
        </p:nvSpPr>
        <p:spPr>
          <a:xfrm>
            <a:off x="4986057" y="41200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Hebb’s</a:t>
            </a:r>
            <a:endParaRPr sz="1200">
              <a:solidFill>
                <a:schemeClr val="dk1"/>
              </a:solidFill>
              <a:latin typeface="Calibri"/>
              <a:ea typeface="Calibri"/>
              <a:cs typeface="Calibri"/>
              <a:sym typeface="Calibri"/>
            </a:endParaRPr>
          </a:p>
        </p:txBody>
      </p:sp>
      <p:sp>
        <p:nvSpPr>
          <p:cNvPr id="704" name="Google Shape;704;p31"/>
          <p:cNvSpPr/>
          <p:nvPr/>
        </p:nvSpPr>
        <p:spPr>
          <a:xfrm>
            <a:off x="4851961" y="41820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05" name="Google Shape;705;p31"/>
          <p:cNvSpPr txBox="1"/>
          <p:nvPr/>
        </p:nvSpPr>
        <p:spPr>
          <a:xfrm>
            <a:off x="4986063" y="46269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Local</a:t>
            </a:r>
            <a:endParaRPr sz="1200">
              <a:solidFill>
                <a:schemeClr val="dk1"/>
              </a:solidFill>
              <a:latin typeface="Calibri"/>
              <a:ea typeface="Calibri"/>
              <a:cs typeface="Calibri"/>
              <a:sym typeface="Calibri"/>
            </a:endParaRPr>
          </a:p>
        </p:txBody>
      </p:sp>
      <p:sp>
        <p:nvSpPr>
          <p:cNvPr id="706" name="Google Shape;706;p31"/>
          <p:cNvSpPr/>
          <p:nvPr/>
        </p:nvSpPr>
        <p:spPr>
          <a:xfrm>
            <a:off x="4851942" y="4695806"/>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07" name="Google Shape;707;p31"/>
          <p:cNvSpPr txBox="1"/>
          <p:nvPr/>
        </p:nvSpPr>
        <p:spPr>
          <a:xfrm>
            <a:off x="4986063" y="51037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Storkey’s</a:t>
            </a:r>
            <a:endParaRPr sz="1200">
              <a:solidFill>
                <a:schemeClr val="dk1"/>
              </a:solidFill>
              <a:latin typeface="Calibri"/>
              <a:ea typeface="Calibri"/>
              <a:cs typeface="Calibri"/>
              <a:sym typeface="Calibri"/>
            </a:endParaRPr>
          </a:p>
        </p:txBody>
      </p:sp>
      <p:sp>
        <p:nvSpPr>
          <p:cNvPr id="708" name="Google Shape;708;p31"/>
          <p:cNvSpPr/>
          <p:nvPr/>
        </p:nvSpPr>
        <p:spPr>
          <a:xfrm>
            <a:off x="4851942" y="5172622"/>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709" name="Google Shape;709;p31"/>
          <p:cNvCxnSpPr/>
          <p:nvPr/>
        </p:nvCxnSpPr>
        <p:spPr>
          <a:xfrm>
            <a:off x="4263620" y="42630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710" name="Google Shape;710;p31"/>
          <p:cNvCxnSpPr/>
          <p:nvPr/>
        </p:nvCxnSpPr>
        <p:spPr>
          <a:xfrm>
            <a:off x="3527075" y="4261650"/>
            <a:ext cx="736500" cy="0"/>
          </a:xfrm>
          <a:prstGeom prst="straightConnector1">
            <a:avLst/>
          </a:prstGeom>
          <a:noFill/>
          <a:ln w="19050" cap="flat" cmpd="sng">
            <a:solidFill>
              <a:schemeClr val="dk1"/>
            </a:solidFill>
            <a:prstDash val="solid"/>
            <a:round/>
            <a:headEnd type="none" w="med" len="med"/>
            <a:tailEnd type="none" w="med" len="med"/>
          </a:ln>
        </p:spPr>
      </p:cxnSp>
      <p:cxnSp>
        <p:nvCxnSpPr>
          <p:cNvPr id="711" name="Google Shape;711;p31"/>
          <p:cNvCxnSpPr/>
          <p:nvPr/>
        </p:nvCxnSpPr>
        <p:spPr>
          <a:xfrm>
            <a:off x="4261108" y="52616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712" name="Google Shape;712;p31"/>
          <p:cNvCxnSpPr/>
          <p:nvPr/>
        </p:nvCxnSpPr>
        <p:spPr>
          <a:xfrm>
            <a:off x="4263629" y="42625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713" name="Google Shape;713;p31"/>
          <p:cNvCxnSpPr/>
          <p:nvPr/>
        </p:nvCxnSpPr>
        <p:spPr>
          <a:xfrm>
            <a:off x="4261108" y="47761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714" name="Google Shape;714;p31"/>
          <p:cNvCxnSpPr/>
          <p:nvPr/>
        </p:nvCxnSpPr>
        <p:spPr>
          <a:xfrm>
            <a:off x="5465230" y="4785625"/>
            <a:ext cx="783900" cy="0"/>
          </a:xfrm>
          <a:prstGeom prst="straightConnector1">
            <a:avLst/>
          </a:prstGeom>
          <a:noFill/>
          <a:ln w="19050" cap="flat" cmpd="sng">
            <a:solidFill>
              <a:schemeClr val="dk1"/>
            </a:solidFill>
            <a:prstDash val="solid"/>
            <a:round/>
            <a:headEnd type="none" w="med" len="med"/>
            <a:tailEnd type="none" w="med" len="med"/>
          </a:ln>
        </p:spPr>
      </p:cxnSp>
      <p:sp>
        <p:nvSpPr>
          <p:cNvPr id="715" name="Google Shape;715;p31"/>
          <p:cNvSpPr txBox="1"/>
          <p:nvPr/>
        </p:nvSpPr>
        <p:spPr>
          <a:xfrm>
            <a:off x="6366322" y="4586659"/>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R (radius)</a:t>
            </a:r>
            <a:endParaRPr sz="1200">
              <a:solidFill>
                <a:schemeClr val="dk1"/>
              </a:solidFill>
              <a:latin typeface="Calibri"/>
              <a:ea typeface="Calibri"/>
              <a:cs typeface="Calibri"/>
              <a:sym typeface="Calibri"/>
            </a:endParaRPr>
          </a:p>
        </p:txBody>
      </p:sp>
      <p:sp>
        <p:nvSpPr>
          <p:cNvPr id="716" name="Google Shape;716;p31"/>
          <p:cNvSpPr/>
          <p:nvPr/>
        </p:nvSpPr>
        <p:spPr>
          <a:xfrm>
            <a:off x="6232238" y="4687129"/>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17" name="Google Shape;717;p31"/>
          <p:cNvSpPr txBox="1"/>
          <p:nvPr/>
        </p:nvSpPr>
        <p:spPr>
          <a:xfrm>
            <a:off x="695875" y="4961250"/>
            <a:ext cx="16173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Varying parameters</a:t>
            </a:r>
            <a:endParaRPr sz="1200">
              <a:solidFill>
                <a:schemeClr val="dk1"/>
              </a:solidFill>
              <a:latin typeface="Calibri"/>
              <a:ea typeface="Calibri"/>
              <a:cs typeface="Calibri"/>
              <a:sym typeface="Calibri"/>
            </a:endParaRPr>
          </a:p>
        </p:txBody>
      </p:sp>
      <p:sp>
        <p:nvSpPr>
          <p:cNvPr id="718" name="Google Shape;718;p31"/>
          <p:cNvSpPr/>
          <p:nvPr/>
        </p:nvSpPr>
        <p:spPr>
          <a:xfrm>
            <a:off x="409079" y="4961246"/>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19" name="Google Shape;719;p31"/>
          <p:cNvSpPr txBox="1"/>
          <p:nvPr/>
        </p:nvSpPr>
        <p:spPr>
          <a:xfrm>
            <a:off x="724167" y="5324061"/>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Active Pars</a:t>
            </a:r>
            <a:endParaRPr sz="1200">
              <a:solidFill>
                <a:schemeClr val="dk1"/>
              </a:solidFill>
              <a:latin typeface="Calibri"/>
              <a:ea typeface="Calibri"/>
              <a:cs typeface="Calibri"/>
              <a:sym typeface="Calibri"/>
            </a:endParaRPr>
          </a:p>
        </p:txBody>
      </p:sp>
      <p:sp>
        <p:nvSpPr>
          <p:cNvPr id="720" name="Google Shape;720;p31"/>
          <p:cNvSpPr txBox="1"/>
          <p:nvPr/>
        </p:nvSpPr>
        <p:spPr>
          <a:xfrm>
            <a:off x="743028" y="5704416"/>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Inactive Pars</a:t>
            </a:r>
            <a:endParaRPr sz="1200">
              <a:solidFill>
                <a:schemeClr val="dk1"/>
              </a:solidFill>
              <a:latin typeface="Calibri"/>
              <a:ea typeface="Calibri"/>
              <a:cs typeface="Calibri"/>
              <a:sym typeface="Calibri"/>
            </a:endParaRPr>
          </a:p>
        </p:txBody>
      </p:sp>
      <p:sp>
        <p:nvSpPr>
          <p:cNvPr id="721" name="Google Shape;721;p31"/>
          <p:cNvSpPr/>
          <p:nvPr/>
        </p:nvSpPr>
        <p:spPr>
          <a:xfrm>
            <a:off x="409079" y="534783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22" name="Google Shape;722;p31"/>
          <p:cNvSpPr/>
          <p:nvPr/>
        </p:nvSpPr>
        <p:spPr>
          <a:xfrm>
            <a:off x="409079" y="5737519"/>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4"/>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101" name="Google Shape;101;p14"/>
          <p:cNvPicPr preferRelativeResize="0"/>
          <p:nvPr/>
        </p:nvPicPr>
        <p:blipFill rotWithShape="1">
          <a:blip r:embed="rId4">
            <a:alphaModFix/>
          </a:blip>
          <a:srcRect l="61779" t="23069"/>
          <a:stretch/>
        </p:blipFill>
        <p:spPr>
          <a:xfrm>
            <a:off x="0" y="0"/>
            <a:ext cx="9144000" cy="948267"/>
          </a:xfrm>
          <a:prstGeom prst="rect">
            <a:avLst/>
          </a:prstGeom>
          <a:noFill/>
          <a:ln>
            <a:noFill/>
          </a:ln>
        </p:spPr>
      </p:pic>
      <p:pic>
        <p:nvPicPr>
          <p:cNvPr id="102" name="Google Shape;102;p14"/>
          <p:cNvPicPr preferRelativeResize="0"/>
          <p:nvPr/>
        </p:nvPicPr>
        <p:blipFill rotWithShape="1">
          <a:blip r:embed="rId5">
            <a:alphaModFix/>
          </a:blip>
          <a:srcRect/>
          <a:stretch/>
        </p:blipFill>
        <p:spPr>
          <a:xfrm>
            <a:off x="7051713" y="37388"/>
            <a:ext cx="1956618" cy="873490"/>
          </a:xfrm>
          <a:prstGeom prst="rect">
            <a:avLst/>
          </a:prstGeom>
          <a:noFill/>
          <a:ln>
            <a:noFill/>
          </a:ln>
        </p:spPr>
      </p:pic>
      <p:sp>
        <p:nvSpPr>
          <p:cNvPr id="103" name="Google Shape;103;p14"/>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Introduction</a:t>
            </a:r>
            <a:endParaRPr/>
          </a:p>
        </p:txBody>
      </p:sp>
      <p:sp>
        <p:nvSpPr>
          <p:cNvPr id="104" name="Google Shape;104;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a:t>
            </a:fld>
            <a:endParaRPr/>
          </a:p>
        </p:txBody>
      </p:sp>
      <p:pic>
        <p:nvPicPr>
          <p:cNvPr id="105" name="Google Shape;105;p14"/>
          <p:cNvPicPr preferRelativeResize="0"/>
          <p:nvPr/>
        </p:nvPicPr>
        <p:blipFill rotWithShape="1">
          <a:blip r:embed="rId6">
            <a:alphaModFix/>
          </a:blip>
          <a:srcRect t="12133" r="55398" b="826"/>
          <a:stretch/>
        </p:blipFill>
        <p:spPr>
          <a:xfrm>
            <a:off x="2743550" y="2529300"/>
            <a:ext cx="3656900" cy="3965176"/>
          </a:xfrm>
          <a:prstGeom prst="rect">
            <a:avLst/>
          </a:prstGeom>
          <a:noFill/>
          <a:ln>
            <a:noFill/>
          </a:ln>
        </p:spPr>
      </p:pic>
      <p:sp>
        <p:nvSpPr>
          <p:cNvPr id="106" name="Google Shape;106;p14"/>
          <p:cNvSpPr/>
          <p:nvPr/>
        </p:nvSpPr>
        <p:spPr>
          <a:xfrm>
            <a:off x="1501350" y="1144875"/>
            <a:ext cx="4956600" cy="1131600"/>
          </a:xfrm>
          <a:prstGeom prst="roundRect">
            <a:avLst>
              <a:gd name="adj" fmla="val 1500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alibri"/>
                <a:ea typeface="Calibri"/>
                <a:cs typeface="Calibri"/>
                <a:sym typeface="Calibri"/>
              </a:rPr>
              <a:t>                                                   </a:t>
            </a:r>
            <a:r>
              <a:rPr lang="en-GB" sz="2100">
                <a:latin typeface="Calibri"/>
                <a:ea typeface="Calibri"/>
                <a:cs typeface="Calibri"/>
                <a:sym typeface="Calibri"/>
              </a:rPr>
              <a:t>. . .</a:t>
            </a:r>
            <a:endParaRPr sz="2100">
              <a:latin typeface="Calibri"/>
              <a:ea typeface="Calibri"/>
              <a:cs typeface="Calibri"/>
              <a:sym typeface="Calibri"/>
            </a:endParaRPr>
          </a:p>
        </p:txBody>
      </p:sp>
      <p:pic>
        <p:nvPicPr>
          <p:cNvPr id="107" name="Google Shape;107;p14"/>
          <p:cNvPicPr preferRelativeResize="0"/>
          <p:nvPr/>
        </p:nvPicPr>
        <p:blipFill>
          <a:blip r:embed="rId7">
            <a:alphaModFix/>
          </a:blip>
          <a:stretch>
            <a:fillRect/>
          </a:stretch>
        </p:blipFill>
        <p:spPr>
          <a:xfrm>
            <a:off x="1728825" y="1273938"/>
            <a:ext cx="868782" cy="873475"/>
          </a:xfrm>
          <a:prstGeom prst="rect">
            <a:avLst/>
          </a:prstGeom>
          <a:noFill/>
          <a:ln w="19050" cap="flat" cmpd="sng">
            <a:solidFill>
              <a:srgbClr val="FF0000"/>
            </a:solidFill>
            <a:prstDash val="solid"/>
            <a:round/>
            <a:headEnd type="none" w="sm" len="sm"/>
            <a:tailEnd type="none" w="sm" len="sm"/>
          </a:ln>
        </p:spPr>
      </p:pic>
      <p:pic>
        <p:nvPicPr>
          <p:cNvPr id="108" name="Google Shape;108;p14"/>
          <p:cNvPicPr preferRelativeResize="0"/>
          <p:nvPr/>
        </p:nvPicPr>
        <p:blipFill>
          <a:blip r:embed="rId8">
            <a:alphaModFix/>
          </a:blip>
          <a:stretch>
            <a:fillRect/>
          </a:stretch>
        </p:blipFill>
        <p:spPr>
          <a:xfrm>
            <a:off x="2728496" y="1270997"/>
            <a:ext cx="900102" cy="873475"/>
          </a:xfrm>
          <a:prstGeom prst="rect">
            <a:avLst/>
          </a:prstGeom>
          <a:noFill/>
          <a:ln w="19050" cap="flat" cmpd="sng">
            <a:solidFill>
              <a:schemeClr val="dk2"/>
            </a:solidFill>
            <a:prstDash val="solid"/>
            <a:round/>
            <a:headEnd type="none" w="sm" len="sm"/>
            <a:tailEnd type="none" w="sm" len="sm"/>
          </a:ln>
        </p:spPr>
      </p:pic>
      <p:pic>
        <p:nvPicPr>
          <p:cNvPr id="109" name="Google Shape;109;p14"/>
          <p:cNvPicPr preferRelativeResize="0"/>
          <p:nvPr/>
        </p:nvPicPr>
        <p:blipFill>
          <a:blip r:embed="rId9">
            <a:alphaModFix/>
          </a:blip>
          <a:stretch>
            <a:fillRect/>
          </a:stretch>
        </p:blipFill>
        <p:spPr>
          <a:xfrm>
            <a:off x="3750060" y="1274405"/>
            <a:ext cx="868775" cy="864093"/>
          </a:xfrm>
          <a:prstGeom prst="rect">
            <a:avLst/>
          </a:prstGeom>
          <a:noFill/>
          <a:ln w="19050" cap="flat" cmpd="sng">
            <a:solidFill>
              <a:schemeClr val="dk2"/>
            </a:solidFill>
            <a:prstDash val="solid"/>
            <a:round/>
            <a:headEnd type="none" w="sm" len="sm"/>
            <a:tailEnd type="none" w="sm" len="sm"/>
          </a:ln>
        </p:spPr>
      </p:pic>
      <p:pic>
        <p:nvPicPr>
          <p:cNvPr id="110" name="Google Shape;110;p14"/>
          <p:cNvPicPr preferRelativeResize="0"/>
          <p:nvPr/>
        </p:nvPicPr>
        <p:blipFill>
          <a:blip r:embed="rId10">
            <a:alphaModFix/>
          </a:blip>
          <a:stretch>
            <a:fillRect/>
          </a:stretch>
        </p:blipFill>
        <p:spPr>
          <a:xfrm>
            <a:off x="5396150" y="1271001"/>
            <a:ext cx="868775" cy="875849"/>
          </a:xfrm>
          <a:prstGeom prst="rect">
            <a:avLst/>
          </a:prstGeom>
          <a:noFill/>
          <a:ln w="19050" cap="flat" cmpd="sng">
            <a:solidFill>
              <a:schemeClr val="dk2"/>
            </a:solidFill>
            <a:prstDash val="solid"/>
            <a:round/>
            <a:headEnd type="none" w="sm" len="sm"/>
            <a:tailEnd type="none" w="sm" len="sm"/>
          </a:ln>
        </p:spPr>
      </p:pic>
      <p:cxnSp>
        <p:nvCxnSpPr>
          <p:cNvPr id="111" name="Google Shape;111;p14"/>
          <p:cNvCxnSpPr/>
          <p:nvPr/>
        </p:nvCxnSpPr>
        <p:spPr>
          <a:xfrm>
            <a:off x="4490900" y="2286000"/>
            <a:ext cx="9300" cy="433800"/>
          </a:xfrm>
          <a:prstGeom prst="straightConnector1">
            <a:avLst/>
          </a:prstGeom>
          <a:noFill/>
          <a:ln w="19050" cap="flat" cmpd="sng">
            <a:solidFill>
              <a:schemeClr val="dk1"/>
            </a:solidFill>
            <a:prstDash val="solid"/>
            <a:round/>
            <a:headEnd type="none" w="med" len="med"/>
            <a:tailEnd type="triangle" w="med" len="med"/>
          </a:ln>
        </p:spPr>
      </p:cxnSp>
      <p:cxnSp>
        <p:nvCxnSpPr>
          <p:cNvPr id="112" name="Google Shape;112;p14"/>
          <p:cNvCxnSpPr>
            <a:endCxn id="113" idx="0"/>
          </p:cNvCxnSpPr>
          <p:nvPr/>
        </p:nvCxnSpPr>
        <p:spPr>
          <a:xfrm flipH="1">
            <a:off x="870212" y="2159700"/>
            <a:ext cx="838500" cy="1245900"/>
          </a:xfrm>
          <a:prstGeom prst="straightConnector1">
            <a:avLst/>
          </a:prstGeom>
          <a:noFill/>
          <a:ln w="19050" cap="flat" cmpd="sng">
            <a:solidFill>
              <a:srgbClr val="FF0000"/>
            </a:solidFill>
            <a:prstDash val="solid"/>
            <a:round/>
            <a:headEnd type="none" w="med" len="med"/>
            <a:tailEnd type="triangle" w="med" len="med"/>
          </a:ln>
        </p:spPr>
      </p:cxnSp>
      <p:pic>
        <p:nvPicPr>
          <p:cNvPr id="113" name="Google Shape;113;p14"/>
          <p:cNvPicPr preferRelativeResize="0"/>
          <p:nvPr/>
        </p:nvPicPr>
        <p:blipFill>
          <a:blip r:embed="rId11">
            <a:alphaModFix/>
          </a:blip>
          <a:stretch>
            <a:fillRect/>
          </a:stretch>
        </p:blipFill>
        <p:spPr>
          <a:xfrm>
            <a:off x="396075" y="3405600"/>
            <a:ext cx="948275" cy="948275"/>
          </a:xfrm>
          <a:prstGeom prst="rect">
            <a:avLst/>
          </a:prstGeom>
          <a:noFill/>
          <a:ln w="19050" cap="flat" cmpd="sng">
            <a:solidFill>
              <a:srgbClr val="FF0000"/>
            </a:solidFill>
            <a:prstDash val="solid"/>
            <a:round/>
            <a:headEnd type="none" w="sm" len="sm"/>
            <a:tailEnd type="none" w="sm" len="sm"/>
          </a:ln>
        </p:spPr>
      </p:pic>
      <p:sp>
        <p:nvSpPr>
          <p:cNvPr id="114" name="Google Shape;114;p14"/>
          <p:cNvSpPr txBox="1"/>
          <p:nvPr/>
        </p:nvSpPr>
        <p:spPr>
          <a:xfrm>
            <a:off x="355113" y="2465100"/>
            <a:ext cx="10302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FF0000"/>
                </a:solidFill>
                <a:latin typeface="Calibri"/>
                <a:ea typeface="Calibri"/>
                <a:cs typeface="Calibri"/>
                <a:sym typeface="Calibri"/>
              </a:rPr>
              <a:t>Corrupt pattern</a:t>
            </a:r>
            <a:endParaRPr sz="1500">
              <a:solidFill>
                <a:srgbClr val="FF0000"/>
              </a:solidFill>
              <a:latin typeface="Calibri"/>
              <a:ea typeface="Calibri"/>
              <a:cs typeface="Calibri"/>
              <a:sym typeface="Calibri"/>
            </a:endParaRPr>
          </a:p>
        </p:txBody>
      </p:sp>
      <p:cxnSp>
        <p:nvCxnSpPr>
          <p:cNvPr id="115" name="Google Shape;115;p14"/>
          <p:cNvCxnSpPr>
            <a:stCxn id="113" idx="3"/>
          </p:cNvCxnSpPr>
          <p:nvPr/>
        </p:nvCxnSpPr>
        <p:spPr>
          <a:xfrm>
            <a:off x="1344350" y="3879737"/>
            <a:ext cx="845400" cy="0"/>
          </a:xfrm>
          <a:prstGeom prst="straightConnector1">
            <a:avLst/>
          </a:prstGeom>
          <a:noFill/>
          <a:ln w="19050" cap="flat" cmpd="sng">
            <a:solidFill>
              <a:srgbClr val="FF0000"/>
            </a:solidFill>
            <a:prstDash val="solid"/>
            <a:round/>
            <a:headEnd type="none" w="med" len="med"/>
            <a:tailEnd type="triangle" w="med" len="med"/>
          </a:ln>
        </p:spPr>
      </p:cxnSp>
      <p:sp>
        <p:nvSpPr>
          <p:cNvPr id="116" name="Google Shape;116;p14"/>
          <p:cNvSpPr/>
          <p:nvPr/>
        </p:nvSpPr>
        <p:spPr>
          <a:xfrm>
            <a:off x="2180375" y="2788100"/>
            <a:ext cx="348900" cy="294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7" name="Google Shape;117;p14"/>
          <p:cNvSpPr txBox="1"/>
          <p:nvPr/>
        </p:nvSpPr>
        <p:spPr>
          <a:xfrm>
            <a:off x="1338775" y="3531975"/>
            <a:ext cx="10302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FF0000"/>
                </a:solidFill>
                <a:latin typeface="Calibri"/>
                <a:ea typeface="Calibri"/>
                <a:cs typeface="Calibri"/>
                <a:sym typeface="Calibri"/>
              </a:rPr>
              <a:t>Flatten</a:t>
            </a:r>
            <a:endParaRPr sz="1500">
              <a:solidFill>
                <a:srgbClr val="FF0000"/>
              </a:solidFill>
              <a:latin typeface="Calibri"/>
              <a:ea typeface="Calibri"/>
              <a:cs typeface="Calibri"/>
              <a:sym typeface="Calibri"/>
            </a:endParaRPr>
          </a:p>
        </p:txBody>
      </p:sp>
      <p:sp>
        <p:nvSpPr>
          <p:cNvPr id="118" name="Google Shape;118;p14"/>
          <p:cNvSpPr/>
          <p:nvPr/>
        </p:nvSpPr>
        <p:spPr>
          <a:xfrm>
            <a:off x="2180375" y="2788100"/>
            <a:ext cx="348900" cy="311100"/>
          </a:xfrm>
          <a:prstGeom prst="rect">
            <a:avLst/>
          </a:prstGeom>
          <a:solidFill>
            <a:schemeClr val="dk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9" name="Google Shape;119;p14"/>
          <p:cNvSpPr/>
          <p:nvPr/>
        </p:nvSpPr>
        <p:spPr>
          <a:xfrm>
            <a:off x="2180375" y="3112516"/>
            <a:ext cx="348900" cy="311100"/>
          </a:xfrm>
          <a:prstGeom prst="rect">
            <a:avLst/>
          </a:prstGeom>
          <a:solidFill>
            <a:schemeClr val="dk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p14"/>
          <p:cNvSpPr/>
          <p:nvPr/>
        </p:nvSpPr>
        <p:spPr>
          <a:xfrm>
            <a:off x="2180375" y="3750408"/>
            <a:ext cx="348900" cy="311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14"/>
          <p:cNvSpPr/>
          <p:nvPr/>
        </p:nvSpPr>
        <p:spPr>
          <a:xfrm>
            <a:off x="2180375" y="3425992"/>
            <a:ext cx="348900" cy="311100"/>
          </a:xfrm>
          <a:prstGeom prst="rect">
            <a:avLst/>
          </a:prstGeom>
          <a:solidFill>
            <a:schemeClr val="dk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14"/>
          <p:cNvSpPr/>
          <p:nvPr/>
        </p:nvSpPr>
        <p:spPr>
          <a:xfrm>
            <a:off x="2180375" y="4065393"/>
            <a:ext cx="348900" cy="311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3" name="Google Shape;123;p14"/>
          <p:cNvSpPr/>
          <p:nvPr/>
        </p:nvSpPr>
        <p:spPr>
          <a:xfrm>
            <a:off x="2180375" y="4378869"/>
            <a:ext cx="348900" cy="311100"/>
          </a:xfrm>
          <a:prstGeom prst="rect">
            <a:avLst/>
          </a:prstGeom>
          <a:solidFill>
            <a:schemeClr val="dk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4" name="Google Shape;124;p14"/>
          <p:cNvSpPr/>
          <p:nvPr/>
        </p:nvSpPr>
        <p:spPr>
          <a:xfrm>
            <a:off x="2180375" y="5093716"/>
            <a:ext cx="348900" cy="311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5" name="Google Shape;125;p14"/>
          <p:cNvSpPr/>
          <p:nvPr/>
        </p:nvSpPr>
        <p:spPr>
          <a:xfrm>
            <a:off x="2180375" y="5407192"/>
            <a:ext cx="348900" cy="311100"/>
          </a:xfrm>
          <a:prstGeom prst="rect">
            <a:avLst/>
          </a:prstGeom>
          <a:solidFill>
            <a:schemeClr val="dk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6" name="Google Shape;126;p14"/>
          <p:cNvSpPr/>
          <p:nvPr/>
        </p:nvSpPr>
        <p:spPr>
          <a:xfrm>
            <a:off x="6898750" y="2791088"/>
            <a:ext cx="348900" cy="29403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7" name="Google Shape;127;p14"/>
          <p:cNvSpPr/>
          <p:nvPr/>
        </p:nvSpPr>
        <p:spPr>
          <a:xfrm>
            <a:off x="6898750" y="2791088"/>
            <a:ext cx="348900" cy="311100"/>
          </a:xfrm>
          <a:prstGeom prst="rect">
            <a:avLst/>
          </a:prstGeom>
          <a:solidFill>
            <a:schemeClr val="lt1"/>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8" name="Google Shape;128;p14"/>
          <p:cNvSpPr/>
          <p:nvPr/>
        </p:nvSpPr>
        <p:spPr>
          <a:xfrm>
            <a:off x="6898750" y="3115503"/>
            <a:ext cx="348900" cy="311100"/>
          </a:xfrm>
          <a:prstGeom prst="rect">
            <a:avLst/>
          </a:prstGeom>
          <a:solidFill>
            <a:schemeClr val="dk1"/>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9" name="Google Shape;129;p14"/>
          <p:cNvSpPr/>
          <p:nvPr/>
        </p:nvSpPr>
        <p:spPr>
          <a:xfrm>
            <a:off x="6898750" y="3753395"/>
            <a:ext cx="348900" cy="311100"/>
          </a:xfrm>
          <a:prstGeom prst="rect">
            <a:avLst/>
          </a:prstGeom>
          <a:solidFill>
            <a:schemeClr val="lt1"/>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0" name="Google Shape;130;p14"/>
          <p:cNvSpPr/>
          <p:nvPr/>
        </p:nvSpPr>
        <p:spPr>
          <a:xfrm>
            <a:off x="6898750" y="3428980"/>
            <a:ext cx="348900" cy="311100"/>
          </a:xfrm>
          <a:prstGeom prst="rect">
            <a:avLst/>
          </a:prstGeom>
          <a:solidFill>
            <a:schemeClr val="lt1"/>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1" name="Google Shape;131;p14"/>
          <p:cNvSpPr/>
          <p:nvPr/>
        </p:nvSpPr>
        <p:spPr>
          <a:xfrm>
            <a:off x="6898750" y="4068381"/>
            <a:ext cx="348900" cy="311100"/>
          </a:xfrm>
          <a:prstGeom prst="rect">
            <a:avLst/>
          </a:prstGeom>
          <a:solidFill>
            <a:schemeClr val="lt1"/>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2" name="Google Shape;132;p14"/>
          <p:cNvSpPr/>
          <p:nvPr/>
        </p:nvSpPr>
        <p:spPr>
          <a:xfrm>
            <a:off x="6898750" y="4381857"/>
            <a:ext cx="348900" cy="311100"/>
          </a:xfrm>
          <a:prstGeom prst="rect">
            <a:avLst/>
          </a:prstGeom>
          <a:solidFill>
            <a:schemeClr val="lt1"/>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3" name="Google Shape;133;p14"/>
          <p:cNvSpPr/>
          <p:nvPr/>
        </p:nvSpPr>
        <p:spPr>
          <a:xfrm>
            <a:off x="6898750" y="5096703"/>
            <a:ext cx="348900" cy="311100"/>
          </a:xfrm>
          <a:prstGeom prst="rect">
            <a:avLst/>
          </a:prstGeom>
          <a:solidFill>
            <a:schemeClr val="lt1"/>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4" name="Google Shape;134;p14"/>
          <p:cNvSpPr/>
          <p:nvPr/>
        </p:nvSpPr>
        <p:spPr>
          <a:xfrm>
            <a:off x="6898750" y="5410180"/>
            <a:ext cx="348900" cy="311100"/>
          </a:xfrm>
          <a:prstGeom prst="rect">
            <a:avLst/>
          </a:prstGeom>
          <a:solidFill>
            <a:schemeClr val="dk1"/>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35" name="Google Shape;135;p14"/>
          <p:cNvCxnSpPr/>
          <p:nvPr/>
        </p:nvCxnSpPr>
        <p:spPr>
          <a:xfrm>
            <a:off x="7249473" y="4032137"/>
            <a:ext cx="845400" cy="0"/>
          </a:xfrm>
          <a:prstGeom prst="straightConnector1">
            <a:avLst/>
          </a:prstGeom>
          <a:noFill/>
          <a:ln w="19050" cap="flat" cmpd="sng">
            <a:solidFill>
              <a:srgbClr val="00FF00"/>
            </a:solidFill>
            <a:prstDash val="solid"/>
            <a:round/>
            <a:headEnd type="none" w="med" len="med"/>
            <a:tailEnd type="triangle" w="med" len="med"/>
          </a:ln>
        </p:spPr>
      </p:cxnSp>
      <p:sp>
        <p:nvSpPr>
          <p:cNvPr id="136" name="Google Shape;136;p14"/>
          <p:cNvSpPr txBox="1"/>
          <p:nvPr/>
        </p:nvSpPr>
        <p:spPr>
          <a:xfrm>
            <a:off x="7243898" y="3684375"/>
            <a:ext cx="10302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00FF00"/>
                </a:solidFill>
                <a:latin typeface="Calibri"/>
                <a:ea typeface="Calibri"/>
                <a:cs typeface="Calibri"/>
                <a:sym typeface="Calibri"/>
              </a:rPr>
              <a:t>Reshape</a:t>
            </a:r>
            <a:endParaRPr sz="1500">
              <a:solidFill>
                <a:srgbClr val="00FF00"/>
              </a:solidFill>
              <a:latin typeface="Calibri"/>
              <a:ea typeface="Calibri"/>
              <a:cs typeface="Calibri"/>
              <a:sym typeface="Calibri"/>
            </a:endParaRPr>
          </a:p>
        </p:txBody>
      </p:sp>
      <p:pic>
        <p:nvPicPr>
          <p:cNvPr id="137" name="Google Shape;137;p14"/>
          <p:cNvPicPr preferRelativeResize="0"/>
          <p:nvPr/>
        </p:nvPicPr>
        <p:blipFill>
          <a:blip r:embed="rId7">
            <a:alphaModFix/>
          </a:blip>
          <a:stretch>
            <a:fillRect/>
          </a:stretch>
        </p:blipFill>
        <p:spPr>
          <a:xfrm>
            <a:off x="8176027" y="3598425"/>
            <a:ext cx="868782" cy="873475"/>
          </a:xfrm>
          <a:prstGeom prst="rect">
            <a:avLst/>
          </a:prstGeom>
          <a:noFill/>
          <a:ln w="19050" cap="flat" cmpd="sng">
            <a:solidFill>
              <a:srgbClr val="00FF00"/>
            </a:solidFill>
            <a:prstDash val="solid"/>
            <a:round/>
            <a:headEnd type="none" w="sm" len="sm"/>
            <a:tailEnd type="none" w="sm" len="sm"/>
          </a:ln>
        </p:spPr>
      </p:pic>
      <p:sp>
        <p:nvSpPr>
          <p:cNvPr id="138" name="Google Shape;138;p14"/>
          <p:cNvSpPr txBox="1"/>
          <p:nvPr/>
        </p:nvSpPr>
        <p:spPr>
          <a:xfrm>
            <a:off x="4443750" y="2276475"/>
            <a:ext cx="12354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Calibri"/>
                <a:ea typeface="Calibri"/>
                <a:cs typeface="Calibri"/>
                <a:sym typeface="Calibri"/>
              </a:rPr>
              <a:t>Train model</a:t>
            </a:r>
            <a:endParaRPr sz="1500">
              <a:solidFill>
                <a:schemeClr val="dk1"/>
              </a:solidFill>
              <a:latin typeface="Calibri"/>
              <a:ea typeface="Calibri"/>
              <a:cs typeface="Calibri"/>
              <a:sym typeface="Calibri"/>
            </a:endParaRPr>
          </a:p>
        </p:txBody>
      </p:sp>
      <p:sp>
        <p:nvSpPr>
          <p:cNvPr id="139" name="Google Shape;139;p14"/>
          <p:cNvSpPr txBox="1"/>
          <p:nvPr/>
        </p:nvSpPr>
        <p:spPr>
          <a:xfrm>
            <a:off x="304800" y="1202375"/>
            <a:ext cx="1501500" cy="11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Calibri"/>
                <a:ea typeface="Calibri"/>
                <a:cs typeface="Calibri"/>
                <a:sym typeface="Calibri"/>
              </a:rPr>
              <a:t>Pattern set</a:t>
            </a:r>
            <a:endParaRPr sz="1500">
              <a:solidFill>
                <a:schemeClr val="dk1"/>
              </a:solidFill>
              <a:latin typeface="Calibri"/>
              <a:ea typeface="Calibri"/>
              <a:cs typeface="Calibri"/>
              <a:sym typeface="Calibri"/>
            </a:endParaRPr>
          </a:p>
          <a:p>
            <a:pPr marL="0" lvl="0" indent="0" algn="l" rtl="0">
              <a:spcBef>
                <a:spcPts val="0"/>
              </a:spcBef>
              <a:spcAft>
                <a:spcPts val="0"/>
              </a:spcAft>
              <a:buNone/>
            </a:pPr>
            <a:r>
              <a:rPr lang="en-GB" sz="1500">
                <a:solidFill>
                  <a:schemeClr val="dk1"/>
                </a:solidFill>
                <a:latin typeface="Calibri"/>
                <a:ea typeface="Calibri"/>
                <a:cs typeface="Calibri"/>
                <a:sym typeface="Calibri"/>
              </a:rPr>
              <a:t>(random sequences, images, etc.)</a:t>
            </a:r>
            <a:endParaRPr sz="1500">
              <a:solidFill>
                <a:schemeClr val="dk1"/>
              </a:solidFill>
              <a:latin typeface="Calibri"/>
              <a:ea typeface="Calibri"/>
              <a:cs typeface="Calibri"/>
              <a:sym typeface="Calibri"/>
            </a:endParaRPr>
          </a:p>
        </p:txBody>
      </p:sp>
      <p:cxnSp>
        <p:nvCxnSpPr>
          <p:cNvPr id="140" name="Google Shape;140;p14"/>
          <p:cNvCxnSpPr/>
          <p:nvPr/>
        </p:nvCxnSpPr>
        <p:spPr>
          <a:xfrm>
            <a:off x="6054500" y="4172150"/>
            <a:ext cx="669600" cy="0"/>
          </a:xfrm>
          <a:prstGeom prst="straightConnector1">
            <a:avLst/>
          </a:prstGeom>
          <a:noFill/>
          <a:ln w="19050" cap="flat" cmpd="sng">
            <a:solidFill>
              <a:srgbClr val="00FF00"/>
            </a:solidFill>
            <a:prstDash val="solid"/>
            <a:round/>
            <a:headEnd type="none" w="med" len="med"/>
            <a:tailEnd type="triangle" w="med" len="med"/>
          </a:ln>
        </p:spPr>
      </p:cxnSp>
      <p:sp>
        <p:nvSpPr>
          <p:cNvPr id="141" name="Google Shape;141;p14"/>
          <p:cNvSpPr txBox="1"/>
          <p:nvPr/>
        </p:nvSpPr>
        <p:spPr>
          <a:xfrm>
            <a:off x="5890775" y="3830000"/>
            <a:ext cx="9000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00FF00"/>
                </a:solidFill>
                <a:latin typeface="Calibri"/>
                <a:ea typeface="Calibri"/>
                <a:cs typeface="Calibri"/>
                <a:sym typeface="Calibri"/>
              </a:rPr>
              <a:t>Restore</a:t>
            </a:r>
            <a:endParaRPr sz="1500">
              <a:solidFill>
                <a:srgbClr val="00FF00"/>
              </a:solidFill>
              <a:latin typeface="Calibri"/>
              <a:ea typeface="Calibri"/>
              <a:cs typeface="Calibri"/>
              <a:sym typeface="Calibri"/>
            </a:endParaRPr>
          </a:p>
        </p:txBody>
      </p:sp>
      <p:sp>
        <p:nvSpPr>
          <p:cNvPr id="142" name="Google Shape;142;p14"/>
          <p:cNvSpPr/>
          <p:nvPr/>
        </p:nvSpPr>
        <p:spPr>
          <a:xfrm>
            <a:off x="3931850" y="2338800"/>
            <a:ext cx="433800" cy="4338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latin typeface="Calibri"/>
                <a:ea typeface="Calibri"/>
                <a:cs typeface="Calibri"/>
                <a:sym typeface="Calibri"/>
              </a:rPr>
              <a:t>1</a:t>
            </a:r>
            <a:endParaRPr sz="2200" b="1">
              <a:latin typeface="Calibri"/>
              <a:ea typeface="Calibri"/>
              <a:cs typeface="Calibri"/>
              <a:sym typeface="Calibri"/>
            </a:endParaRPr>
          </a:p>
        </p:txBody>
      </p:sp>
      <p:sp>
        <p:nvSpPr>
          <p:cNvPr id="143" name="Google Shape;143;p14"/>
          <p:cNvSpPr/>
          <p:nvPr/>
        </p:nvSpPr>
        <p:spPr>
          <a:xfrm>
            <a:off x="1417250" y="2643600"/>
            <a:ext cx="433800" cy="4338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latin typeface="Calibri"/>
                <a:ea typeface="Calibri"/>
                <a:cs typeface="Calibri"/>
                <a:sym typeface="Calibri"/>
              </a:rPr>
              <a:t>2</a:t>
            </a:r>
            <a:endParaRPr sz="2200" b="1">
              <a:latin typeface="Calibri"/>
              <a:ea typeface="Calibri"/>
              <a:cs typeface="Calibri"/>
              <a:sym typeface="Calibri"/>
            </a:endParaRPr>
          </a:p>
        </p:txBody>
      </p:sp>
      <p:sp>
        <p:nvSpPr>
          <p:cNvPr id="144" name="Google Shape;144;p14"/>
          <p:cNvSpPr/>
          <p:nvPr/>
        </p:nvSpPr>
        <p:spPr>
          <a:xfrm>
            <a:off x="6217850" y="4243800"/>
            <a:ext cx="433800" cy="4338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latin typeface="Calibri"/>
                <a:ea typeface="Calibri"/>
                <a:cs typeface="Calibri"/>
                <a:sym typeface="Calibri"/>
              </a:rPr>
              <a:t>3</a:t>
            </a:r>
            <a:endParaRPr sz="2200" b="1">
              <a:latin typeface="Calibri"/>
              <a:ea typeface="Calibri"/>
              <a:cs typeface="Calibri"/>
              <a:sym typeface="Calibri"/>
            </a:endParaRPr>
          </a:p>
        </p:txBody>
      </p:sp>
      <p:sp>
        <p:nvSpPr>
          <p:cNvPr id="145" name="Google Shape;145;p14"/>
          <p:cNvSpPr/>
          <p:nvPr/>
        </p:nvSpPr>
        <p:spPr>
          <a:xfrm rot="-703091">
            <a:off x="2090394" y="4771708"/>
            <a:ext cx="503698" cy="140031"/>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6" name="Google Shape;146;p14"/>
          <p:cNvSpPr/>
          <p:nvPr/>
        </p:nvSpPr>
        <p:spPr>
          <a:xfrm rot="-703091">
            <a:off x="2114705" y="4889110"/>
            <a:ext cx="503698" cy="140031"/>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7" name="Google Shape;147;p14"/>
          <p:cNvSpPr/>
          <p:nvPr/>
        </p:nvSpPr>
        <p:spPr>
          <a:xfrm rot="476514">
            <a:off x="6835251" y="4780533"/>
            <a:ext cx="503731" cy="139924"/>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8" name="Google Shape;148;p14"/>
          <p:cNvSpPr/>
          <p:nvPr/>
        </p:nvSpPr>
        <p:spPr>
          <a:xfrm rot="476514">
            <a:off x="6818670" y="4899274"/>
            <a:ext cx="503731" cy="139924"/>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49" name="Google Shape;149;p14"/>
          <p:cNvPicPr preferRelativeResize="0"/>
          <p:nvPr/>
        </p:nvPicPr>
        <p:blipFill rotWithShape="1">
          <a:blip r:embed="rId12">
            <a:alphaModFix/>
          </a:blip>
          <a:srcRect t="28863" r="82462" b="24784"/>
          <a:stretch/>
        </p:blipFill>
        <p:spPr>
          <a:xfrm>
            <a:off x="4346166" y="2892531"/>
            <a:ext cx="297725" cy="283675"/>
          </a:xfrm>
          <a:prstGeom prst="rect">
            <a:avLst/>
          </a:prstGeom>
          <a:noFill/>
          <a:ln>
            <a:noFill/>
          </a:ln>
        </p:spPr>
      </p:pic>
      <p:pic>
        <p:nvPicPr>
          <p:cNvPr id="150" name="Google Shape;150;p14"/>
          <p:cNvPicPr preferRelativeResize="0"/>
          <p:nvPr/>
        </p:nvPicPr>
        <p:blipFill rotWithShape="1">
          <a:blip r:embed="rId12">
            <a:alphaModFix/>
          </a:blip>
          <a:srcRect t="28863" r="82462" b="24784"/>
          <a:stretch/>
        </p:blipFill>
        <p:spPr>
          <a:xfrm>
            <a:off x="4346166" y="3648244"/>
            <a:ext cx="297725" cy="283675"/>
          </a:xfrm>
          <a:prstGeom prst="rect">
            <a:avLst/>
          </a:prstGeom>
          <a:noFill/>
          <a:ln>
            <a:noFill/>
          </a:ln>
        </p:spPr>
      </p:pic>
      <p:pic>
        <p:nvPicPr>
          <p:cNvPr id="151" name="Google Shape;151;p14"/>
          <p:cNvPicPr preferRelativeResize="0"/>
          <p:nvPr/>
        </p:nvPicPr>
        <p:blipFill rotWithShape="1">
          <a:blip r:embed="rId12">
            <a:alphaModFix/>
          </a:blip>
          <a:srcRect t="28863" r="82462" b="24784"/>
          <a:stretch/>
        </p:blipFill>
        <p:spPr>
          <a:xfrm>
            <a:off x="4346166" y="4391337"/>
            <a:ext cx="297725" cy="283675"/>
          </a:xfrm>
          <a:prstGeom prst="rect">
            <a:avLst/>
          </a:prstGeom>
          <a:noFill/>
          <a:ln>
            <a:noFill/>
          </a:ln>
        </p:spPr>
      </p:pic>
      <p:pic>
        <p:nvPicPr>
          <p:cNvPr id="152" name="Google Shape;152;p14"/>
          <p:cNvPicPr preferRelativeResize="0"/>
          <p:nvPr/>
        </p:nvPicPr>
        <p:blipFill rotWithShape="1">
          <a:blip r:embed="rId12">
            <a:alphaModFix/>
          </a:blip>
          <a:srcRect t="28863" r="82462" b="24784"/>
          <a:stretch/>
        </p:blipFill>
        <p:spPr>
          <a:xfrm>
            <a:off x="4346166" y="5139014"/>
            <a:ext cx="297725" cy="283675"/>
          </a:xfrm>
          <a:prstGeom prst="rect">
            <a:avLst/>
          </a:prstGeom>
          <a:noFill/>
          <a:ln>
            <a:noFill/>
          </a:ln>
        </p:spPr>
      </p:pic>
      <p:sp>
        <p:nvSpPr>
          <p:cNvPr id="153" name="Google Shape;153;p14"/>
          <p:cNvSpPr txBox="1"/>
          <p:nvPr/>
        </p:nvSpPr>
        <p:spPr>
          <a:xfrm>
            <a:off x="6462747" y="1151831"/>
            <a:ext cx="1753500" cy="10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dk1"/>
                </a:solidFill>
                <a:latin typeface="Calibri"/>
                <a:ea typeface="Calibri"/>
                <a:cs typeface="Calibri"/>
                <a:sym typeface="Calibri"/>
              </a:rPr>
              <a:t>P patterns over N! possible sequences</a:t>
            </a:r>
            <a:endParaRPr sz="20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3" name="Immagine 2" descr="Immagine che contiene testo, schermata, Diagramma, linea&#10;&#10;Il contenuto generato dall'IA potrebbe non essere corretto.">
            <a:extLst>
              <a:ext uri="{FF2B5EF4-FFF2-40B4-BE49-F238E27FC236}">
                <a16:creationId xmlns:a16="http://schemas.microsoft.com/office/drawing/2014/main" id="{87F1CB84-209B-F0B5-6896-93DA1D861C90}"/>
              </a:ext>
            </a:extLst>
          </p:cNvPr>
          <p:cNvPicPr>
            <a:picLocks noChangeAspect="1"/>
          </p:cNvPicPr>
          <p:nvPr/>
        </p:nvPicPr>
        <p:blipFill>
          <a:blip r:embed="rId3"/>
          <a:stretch>
            <a:fillRect/>
          </a:stretch>
        </p:blipFill>
        <p:spPr>
          <a:xfrm>
            <a:off x="0" y="1222485"/>
            <a:ext cx="9144000" cy="4572000"/>
          </a:xfrm>
          <a:prstGeom prst="rect">
            <a:avLst/>
          </a:prstGeom>
        </p:spPr>
      </p:pic>
      <p:pic>
        <p:nvPicPr>
          <p:cNvPr id="728" name="Google Shape;728;p32"/>
          <p:cNvPicPr preferRelativeResize="0"/>
          <p:nvPr/>
        </p:nvPicPr>
        <p:blipFill rotWithShape="1">
          <a:blip r:embed="rId4">
            <a:alphaModFix/>
          </a:blip>
          <a:srcRect/>
          <a:stretch/>
        </p:blipFill>
        <p:spPr>
          <a:xfrm>
            <a:off x="236004" y="6252504"/>
            <a:ext cx="8907996" cy="612000"/>
          </a:xfrm>
          <a:prstGeom prst="rect">
            <a:avLst/>
          </a:prstGeom>
          <a:noFill/>
          <a:ln>
            <a:noFill/>
          </a:ln>
        </p:spPr>
      </p:pic>
      <p:pic>
        <p:nvPicPr>
          <p:cNvPr id="729" name="Google Shape;729;p32"/>
          <p:cNvPicPr preferRelativeResize="0"/>
          <p:nvPr/>
        </p:nvPicPr>
        <p:blipFill rotWithShape="1">
          <a:blip r:embed="rId5">
            <a:alphaModFix/>
          </a:blip>
          <a:srcRect l="61779" t="23071"/>
          <a:stretch/>
        </p:blipFill>
        <p:spPr>
          <a:xfrm>
            <a:off x="0" y="0"/>
            <a:ext cx="9144000" cy="948267"/>
          </a:xfrm>
          <a:prstGeom prst="rect">
            <a:avLst/>
          </a:prstGeom>
          <a:noFill/>
          <a:ln>
            <a:noFill/>
          </a:ln>
        </p:spPr>
      </p:pic>
      <p:pic>
        <p:nvPicPr>
          <p:cNvPr id="730" name="Google Shape;730;p32"/>
          <p:cNvPicPr preferRelativeResize="0"/>
          <p:nvPr/>
        </p:nvPicPr>
        <p:blipFill rotWithShape="1">
          <a:blip r:embed="rId6">
            <a:alphaModFix/>
          </a:blip>
          <a:srcRect/>
          <a:stretch/>
        </p:blipFill>
        <p:spPr>
          <a:xfrm>
            <a:off x="7051713" y="37388"/>
            <a:ext cx="1956617" cy="873490"/>
          </a:xfrm>
          <a:prstGeom prst="rect">
            <a:avLst/>
          </a:prstGeom>
          <a:noFill/>
          <a:ln>
            <a:noFill/>
          </a:ln>
        </p:spPr>
      </p:pic>
      <p:sp>
        <p:nvSpPr>
          <p:cNvPr id="731" name="Google Shape;731;p3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733" name="Google Shape;733;p32"/>
          <p:cNvSpPr txBox="1"/>
          <p:nvPr/>
        </p:nvSpPr>
        <p:spPr>
          <a:xfrm>
            <a:off x="-895220" y="1557597"/>
            <a:ext cx="7505100" cy="28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734" name="Google Shape;734;p32"/>
          <p:cNvSpPr txBox="1"/>
          <p:nvPr/>
        </p:nvSpPr>
        <p:spPr>
          <a:xfrm>
            <a:off x="888944" y="5038483"/>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00"/>
          </a:p>
        </p:txBody>
      </p:sp>
      <p:sp>
        <p:nvSpPr>
          <p:cNvPr id="736" name="Google Shape;736;p32"/>
          <p:cNvSpPr txBox="1"/>
          <p:nvPr/>
        </p:nvSpPr>
        <p:spPr>
          <a:xfrm>
            <a:off x="948825" y="1380300"/>
            <a:ext cx="6316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738" name="Google Shape;738;p32"/>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Capacity varying N, P</a:t>
            </a:r>
            <a:endParaRPr/>
          </a:p>
        </p:txBody>
      </p:sp>
      <p:sp>
        <p:nvSpPr>
          <p:cNvPr id="739" name="Google Shape;739;p32"/>
          <p:cNvSpPr txBox="1"/>
          <p:nvPr/>
        </p:nvSpPr>
        <p:spPr>
          <a:xfrm>
            <a:off x="2359324" y="4879001"/>
            <a:ext cx="181500" cy="1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chemeClr val="dk1"/>
                </a:solidFill>
                <a:latin typeface="Calibri"/>
                <a:ea typeface="Calibri"/>
                <a:cs typeface="Calibri"/>
                <a:sym typeface="Calibri"/>
              </a:rPr>
              <a:t>2</a:t>
            </a:r>
            <a:endParaRPr sz="800" dirty="0">
              <a:solidFill>
                <a:schemeClr val="dk1"/>
              </a:solidFill>
              <a:latin typeface="Calibri"/>
              <a:ea typeface="Calibri"/>
              <a:cs typeface="Calibri"/>
              <a:sym typeface="Calibri"/>
            </a:endParaRPr>
          </a:p>
        </p:txBody>
      </p:sp>
      <p:sp>
        <p:nvSpPr>
          <p:cNvPr id="740" name="Google Shape;740;p32"/>
          <p:cNvSpPr txBox="1"/>
          <p:nvPr/>
        </p:nvSpPr>
        <p:spPr>
          <a:xfrm>
            <a:off x="2352622" y="4174107"/>
            <a:ext cx="181500" cy="1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chemeClr val="dk1"/>
                </a:solidFill>
                <a:latin typeface="Calibri"/>
                <a:ea typeface="Calibri"/>
                <a:cs typeface="Calibri"/>
                <a:sym typeface="Calibri"/>
              </a:rPr>
              <a:t>2</a:t>
            </a:r>
            <a:endParaRPr sz="800" dirty="0">
              <a:solidFill>
                <a:schemeClr val="dk1"/>
              </a:solidFill>
              <a:latin typeface="Calibri"/>
              <a:ea typeface="Calibri"/>
              <a:cs typeface="Calibri"/>
              <a:sym typeface="Calibri"/>
            </a:endParaRPr>
          </a:p>
        </p:txBody>
      </p:sp>
      <p:sp>
        <p:nvSpPr>
          <p:cNvPr id="741" name="Google Shape;741;p32"/>
          <p:cNvSpPr txBox="1"/>
          <p:nvPr/>
        </p:nvSpPr>
        <p:spPr>
          <a:xfrm>
            <a:off x="2352622" y="4385755"/>
            <a:ext cx="181500" cy="1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dk1"/>
                </a:solidFill>
                <a:latin typeface="Calibri"/>
                <a:ea typeface="Calibri"/>
                <a:cs typeface="Calibri"/>
                <a:sym typeface="Calibri"/>
              </a:rPr>
              <a:t>2</a:t>
            </a:r>
            <a:endParaRPr sz="800">
              <a:solidFill>
                <a:schemeClr val="dk1"/>
              </a:solidFill>
              <a:latin typeface="Calibri"/>
              <a:ea typeface="Calibri"/>
              <a:cs typeface="Calibri"/>
              <a:sym typeface="Calibri"/>
            </a:endParaRPr>
          </a:p>
        </p:txBody>
      </p:sp>
      <p:sp>
        <p:nvSpPr>
          <p:cNvPr id="742" name="Google Shape;742;p32"/>
          <p:cNvSpPr txBox="1"/>
          <p:nvPr/>
        </p:nvSpPr>
        <p:spPr>
          <a:xfrm>
            <a:off x="2359324" y="4638902"/>
            <a:ext cx="181500" cy="1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dk1"/>
                </a:solidFill>
                <a:latin typeface="Calibri"/>
                <a:ea typeface="Calibri"/>
                <a:cs typeface="Calibri"/>
                <a:sym typeface="Calibri"/>
              </a:rPr>
              <a:t>2</a:t>
            </a:r>
            <a:endParaRPr sz="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33" title="avg_overlap.png"/>
          <p:cNvPicPr preferRelativeResize="0"/>
          <p:nvPr/>
        </p:nvPicPr>
        <p:blipFill>
          <a:blip r:embed="rId3">
            <a:alphaModFix/>
          </a:blip>
          <a:stretch>
            <a:fillRect/>
          </a:stretch>
        </p:blipFill>
        <p:spPr>
          <a:xfrm>
            <a:off x="0" y="910875"/>
            <a:ext cx="9144000" cy="5486400"/>
          </a:xfrm>
          <a:prstGeom prst="rect">
            <a:avLst/>
          </a:prstGeom>
          <a:noFill/>
          <a:ln>
            <a:noFill/>
          </a:ln>
        </p:spPr>
      </p:pic>
      <p:pic>
        <p:nvPicPr>
          <p:cNvPr id="749" name="Google Shape;749;p33" title="avg_overlap_line.png"/>
          <p:cNvPicPr preferRelativeResize="0"/>
          <p:nvPr/>
        </p:nvPicPr>
        <p:blipFill>
          <a:blip r:embed="rId4">
            <a:alphaModFix/>
          </a:blip>
          <a:stretch>
            <a:fillRect/>
          </a:stretch>
        </p:blipFill>
        <p:spPr>
          <a:xfrm>
            <a:off x="0" y="910875"/>
            <a:ext cx="9144000" cy="5486400"/>
          </a:xfrm>
          <a:prstGeom prst="rect">
            <a:avLst/>
          </a:prstGeom>
          <a:noFill/>
          <a:ln>
            <a:noFill/>
          </a:ln>
        </p:spPr>
      </p:pic>
      <p:pic>
        <p:nvPicPr>
          <p:cNvPr id="750" name="Google Shape;750;p33"/>
          <p:cNvPicPr preferRelativeResize="0"/>
          <p:nvPr/>
        </p:nvPicPr>
        <p:blipFill rotWithShape="1">
          <a:blip r:embed="rId5">
            <a:alphaModFix/>
          </a:blip>
          <a:srcRect/>
          <a:stretch/>
        </p:blipFill>
        <p:spPr>
          <a:xfrm>
            <a:off x="236004" y="6246000"/>
            <a:ext cx="8907996" cy="612000"/>
          </a:xfrm>
          <a:prstGeom prst="rect">
            <a:avLst/>
          </a:prstGeom>
          <a:noFill/>
          <a:ln>
            <a:noFill/>
          </a:ln>
        </p:spPr>
      </p:pic>
      <p:pic>
        <p:nvPicPr>
          <p:cNvPr id="751" name="Google Shape;751;p33"/>
          <p:cNvPicPr preferRelativeResize="0"/>
          <p:nvPr/>
        </p:nvPicPr>
        <p:blipFill rotWithShape="1">
          <a:blip r:embed="rId6">
            <a:alphaModFix/>
          </a:blip>
          <a:srcRect l="61779" t="23071"/>
          <a:stretch/>
        </p:blipFill>
        <p:spPr>
          <a:xfrm>
            <a:off x="0" y="0"/>
            <a:ext cx="9144000" cy="948267"/>
          </a:xfrm>
          <a:prstGeom prst="rect">
            <a:avLst/>
          </a:prstGeom>
          <a:noFill/>
          <a:ln>
            <a:noFill/>
          </a:ln>
        </p:spPr>
      </p:pic>
      <p:pic>
        <p:nvPicPr>
          <p:cNvPr id="752" name="Google Shape;752;p33"/>
          <p:cNvPicPr preferRelativeResize="0"/>
          <p:nvPr/>
        </p:nvPicPr>
        <p:blipFill rotWithShape="1">
          <a:blip r:embed="rId7">
            <a:alphaModFix/>
          </a:blip>
          <a:srcRect/>
          <a:stretch/>
        </p:blipFill>
        <p:spPr>
          <a:xfrm>
            <a:off x="7051713" y="37388"/>
            <a:ext cx="1956617" cy="873490"/>
          </a:xfrm>
          <a:prstGeom prst="rect">
            <a:avLst/>
          </a:prstGeom>
          <a:noFill/>
          <a:ln>
            <a:noFill/>
          </a:ln>
        </p:spPr>
      </p:pic>
      <p:sp>
        <p:nvSpPr>
          <p:cNvPr id="753" name="Google Shape;753;p3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754" name="Google Shape;754;p33"/>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Capacity varying N, P</a:t>
            </a:r>
            <a:endParaRPr/>
          </a:p>
        </p:txBody>
      </p:sp>
      <p:sp>
        <p:nvSpPr>
          <p:cNvPr id="755" name="Google Shape;755;p33"/>
          <p:cNvSpPr txBox="1"/>
          <p:nvPr/>
        </p:nvSpPr>
        <p:spPr>
          <a:xfrm>
            <a:off x="5542725" y="1170349"/>
            <a:ext cx="1125600" cy="2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chemeClr val="dk1"/>
                </a:solidFill>
                <a:latin typeface="Calibri"/>
                <a:ea typeface="Calibri"/>
                <a:cs typeface="Calibri"/>
                <a:sym typeface="Calibri"/>
              </a:rPr>
              <a:t>, q=0.75</a:t>
            </a:r>
            <a:endParaRPr sz="19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9"/>
                                        </p:tgtEl>
                                        <p:attrNameLst>
                                          <p:attrName>style.visibility</p:attrName>
                                        </p:attrNameLst>
                                      </p:cBhvr>
                                      <p:to>
                                        <p:strVal val="visible"/>
                                      </p:to>
                                    </p:set>
                                    <p:animEffect transition="in" filter="fade">
                                      <p:cBhvr>
                                        <p:cTn id="7" dur="1000"/>
                                        <p:tgtEl>
                                          <p:spTgt spid="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34"/>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762" name="Google Shape;762;p34"/>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763" name="Google Shape;763;p34"/>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764" name="Google Shape;764;p3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765" name="Google Shape;765;p34"/>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Hyperparameters MNIST</a:t>
            </a:r>
            <a:endParaRPr/>
          </a:p>
        </p:txBody>
      </p:sp>
      <p:cxnSp>
        <p:nvCxnSpPr>
          <p:cNvPr id="766" name="Google Shape;766;p34"/>
          <p:cNvCxnSpPr/>
          <p:nvPr/>
        </p:nvCxnSpPr>
        <p:spPr>
          <a:xfrm>
            <a:off x="1541223" y="1373469"/>
            <a:ext cx="0" cy="2915100"/>
          </a:xfrm>
          <a:prstGeom prst="straightConnector1">
            <a:avLst/>
          </a:prstGeom>
          <a:noFill/>
          <a:ln w="19050" cap="flat" cmpd="sng">
            <a:solidFill>
              <a:schemeClr val="dk1"/>
            </a:solidFill>
            <a:prstDash val="solid"/>
            <a:round/>
            <a:headEnd type="none" w="med" len="med"/>
            <a:tailEnd type="none" w="med" len="med"/>
          </a:ln>
        </p:spPr>
      </p:cxnSp>
      <p:cxnSp>
        <p:nvCxnSpPr>
          <p:cNvPr id="767" name="Google Shape;767;p34"/>
          <p:cNvCxnSpPr/>
          <p:nvPr/>
        </p:nvCxnSpPr>
        <p:spPr>
          <a:xfrm>
            <a:off x="765749" y="2711516"/>
            <a:ext cx="775200" cy="0"/>
          </a:xfrm>
          <a:prstGeom prst="straightConnector1">
            <a:avLst/>
          </a:prstGeom>
          <a:noFill/>
          <a:ln w="19050" cap="flat" cmpd="sng">
            <a:solidFill>
              <a:schemeClr val="dk1"/>
            </a:solidFill>
            <a:prstDash val="solid"/>
            <a:round/>
            <a:headEnd type="none" w="med" len="med"/>
            <a:tailEnd type="none" w="med" len="med"/>
          </a:ln>
        </p:spPr>
      </p:cxnSp>
      <p:sp>
        <p:nvSpPr>
          <p:cNvPr id="768" name="Google Shape;768;p34"/>
          <p:cNvSpPr txBox="1"/>
          <p:nvPr/>
        </p:nvSpPr>
        <p:spPr>
          <a:xfrm>
            <a:off x="-15375" y="2127875"/>
            <a:ext cx="1369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Calibri"/>
                <a:ea typeface="Calibri"/>
                <a:cs typeface="Calibri"/>
                <a:sym typeface="Calibri"/>
              </a:rPr>
              <a:t>Hopfield Model</a:t>
            </a:r>
            <a:endParaRPr b="1">
              <a:solidFill>
                <a:schemeClr val="dk1"/>
              </a:solidFill>
              <a:latin typeface="Calibri"/>
              <a:ea typeface="Calibri"/>
              <a:cs typeface="Calibri"/>
              <a:sym typeface="Calibri"/>
            </a:endParaRPr>
          </a:p>
        </p:txBody>
      </p:sp>
      <p:sp>
        <p:nvSpPr>
          <p:cNvPr id="769" name="Google Shape;769;p34"/>
          <p:cNvSpPr/>
          <p:nvPr/>
        </p:nvSpPr>
        <p:spPr>
          <a:xfrm>
            <a:off x="536175" y="259002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70" name="Google Shape;770;p34"/>
          <p:cNvSpPr txBox="1"/>
          <p:nvPr/>
        </p:nvSpPr>
        <p:spPr>
          <a:xfrm>
            <a:off x="2537850" y="1228100"/>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q</a:t>
            </a:r>
            <a:endParaRPr sz="1200">
              <a:solidFill>
                <a:schemeClr val="dk1"/>
              </a:solidFill>
              <a:latin typeface="Calibri"/>
              <a:ea typeface="Calibri"/>
              <a:cs typeface="Calibri"/>
              <a:sym typeface="Calibri"/>
            </a:endParaRPr>
          </a:p>
        </p:txBody>
      </p:sp>
      <p:sp>
        <p:nvSpPr>
          <p:cNvPr id="771" name="Google Shape;771;p34"/>
          <p:cNvSpPr txBox="1"/>
          <p:nvPr/>
        </p:nvSpPr>
        <p:spPr>
          <a:xfrm>
            <a:off x="2537850" y="188326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N. patterns</a:t>
            </a:r>
            <a:endParaRPr sz="1200">
              <a:solidFill>
                <a:schemeClr val="dk1"/>
              </a:solidFill>
              <a:latin typeface="Calibri"/>
              <a:ea typeface="Calibri"/>
              <a:cs typeface="Calibri"/>
              <a:sym typeface="Calibri"/>
            </a:endParaRPr>
          </a:p>
        </p:txBody>
      </p:sp>
      <p:sp>
        <p:nvSpPr>
          <p:cNvPr id="772" name="Google Shape;772;p34"/>
          <p:cNvSpPr txBox="1"/>
          <p:nvPr/>
        </p:nvSpPr>
        <p:spPr>
          <a:xfrm>
            <a:off x="2537850" y="2538428"/>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Dimension</a:t>
            </a:r>
            <a:endParaRPr sz="1200">
              <a:solidFill>
                <a:schemeClr val="dk1"/>
              </a:solidFill>
              <a:latin typeface="Calibri"/>
              <a:ea typeface="Calibri"/>
              <a:cs typeface="Calibri"/>
              <a:sym typeface="Calibri"/>
            </a:endParaRPr>
          </a:p>
        </p:txBody>
      </p:sp>
      <p:sp>
        <p:nvSpPr>
          <p:cNvPr id="773" name="Google Shape;773;p34"/>
          <p:cNvSpPr txBox="1"/>
          <p:nvPr/>
        </p:nvSpPr>
        <p:spPr>
          <a:xfrm>
            <a:off x="2537850" y="3315219"/>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Update method</a:t>
            </a:r>
            <a:endParaRPr sz="1200">
              <a:solidFill>
                <a:schemeClr val="dk1"/>
              </a:solidFill>
              <a:latin typeface="Calibri"/>
              <a:ea typeface="Calibri"/>
              <a:cs typeface="Calibri"/>
              <a:sym typeface="Calibri"/>
            </a:endParaRPr>
          </a:p>
        </p:txBody>
      </p:sp>
      <p:sp>
        <p:nvSpPr>
          <p:cNvPr id="774" name="Google Shape;774;p34"/>
          <p:cNvSpPr txBox="1"/>
          <p:nvPr/>
        </p:nvSpPr>
        <p:spPr>
          <a:xfrm>
            <a:off x="2537850" y="406714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Learning rule</a:t>
            </a:r>
            <a:endParaRPr sz="1200">
              <a:solidFill>
                <a:schemeClr val="dk1"/>
              </a:solidFill>
              <a:latin typeface="Calibri"/>
              <a:ea typeface="Calibri"/>
              <a:cs typeface="Calibri"/>
              <a:sym typeface="Calibri"/>
            </a:endParaRPr>
          </a:p>
        </p:txBody>
      </p:sp>
      <p:sp>
        <p:nvSpPr>
          <p:cNvPr id="775" name="Google Shape;775;p34"/>
          <p:cNvSpPr txBox="1"/>
          <p:nvPr/>
        </p:nvSpPr>
        <p:spPr>
          <a:xfrm>
            <a:off x="4986811" y="23674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Monte Carlo</a:t>
            </a:r>
            <a:endParaRPr sz="1200">
              <a:solidFill>
                <a:schemeClr val="dk1"/>
              </a:solidFill>
              <a:latin typeface="Calibri"/>
              <a:ea typeface="Calibri"/>
              <a:cs typeface="Calibri"/>
              <a:sym typeface="Calibri"/>
            </a:endParaRPr>
          </a:p>
        </p:txBody>
      </p:sp>
      <p:sp>
        <p:nvSpPr>
          <p:cNvPr id="776" name="Google Shape;776;p34"/>
          <p:cNvSpPr/>
          <p:nvPr/>
        </p:nvSpPr>
        <p:spPr>
          <a:xfrm>
            <a:off x="4852716" y="2429422"/>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77" name="Google Shape;777;p34"/>
          <p:cNvSpPr txBox="1"/>
          <p:nvPr/>
        </p:nvSpPr>
        <p:spPr>
          <a:xfrm>
            <a:off x="4986817" y="28743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Synchronous</a:t>
            </a:r>
            <a:endParaRPr sz="1200">
              <a:solidFill>
                <a:schemeClr val="dk1"/>
              </a:solidFill>
              <a:latin typeface="Calibri"/>
              <a:ea typeface="Calibri"/>
              <a:cs typeface="Calibri"/>
              <a:sym typeface="Calibri"/>
            </a:endParaRPr>
          </a:p>
        </p:txBody>
      </p:sp>
      <p:sp>
        <p:nvSpPr>
          <p:cNvPr id="778" name="Google Shape;778;p34"/>
          <p:cNvSpPr/>
          <p:nvPr/>
        </p:nvSpPr>
        <p:spPr>
          <a:xfrm>
            <a:off x="4852696" y="2943206"/>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79" name="Google Shape;779;p34"/>
          <p:cNvSpPr txBox="1"/>
          <p:nvPr/>
        </p:nvSpPr>
        <p:spPr>
          <a:xfrm>
            <a:off x="4986817" y="33511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Asynchronous</a:t>
            </a:r>
            <a:endParaRPr sz="1200">
              <a:solidFill>
                <a:schemeClr val="dk1"/>
              </a:solidFill>
              <a:latin typeface="Calibri"/>
              <a:ea typeface="Calibri"/>
              <a:cs typeface="Calibri"/>
              <a:sym typeface="Calibri"/>
            </a:endParaRPr>
          </a:p>
        </p:txBody>
      </p:sp>
      <p:sp>
        <p:nvSpPr>
          <p:cNvPr id="780" name="Google Shape;780;p34"/>
          <p:cNvSpPr/>
          <p:nvPr/>
        </p:nvSpPr>
        <p:spPr>
          <a:xfrm>
            <a:off x="4852696" y="3420022"/>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781" name="Google Shape;781;p34"/>
          <p:cNvCxnSpPr/>
          <p:nvPr/>
        </p:nvCxnSpPr>
        <p:spPr>
          <a:xfrm>
            <a:off x="1537983" y="2711516"/>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782" name="Google Shape;782;p34"/>
          <p:cNvCxnSpPr/>
          <p:nvPr/>
        </p:nvCxnSpPr>
        <p:spPr>
          <a:xfrm>
            <a:off x="1537983" y="427836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783" name="Google Shape;783;p34"/>
          <p:cNvCxnSpPr/>
          <p:nvPr/>
        </p:nvCxnSpPr>
        <p:spPr>
          <a:xfrm>
            <a:off x="1537983" y="3494942"/>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784" name="Google Shape;784;p34"/>
          <p:cNvCxnSpPr/>
          <p:nvPr/>
        </p:nvCxnSpPr>
        <p:spPr>
          <a:xfrm>
            <a:off x="1537983" y="204000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785" name="Google Shape;785;p34"/>
          <p:cNvCxnSpPr/>
          <p:nvPr/>
        </p:nvCxnSpPr>
        <p:spPr>
          <a:xfrm>
            <a:off x="1537983" y="1368500"/>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786" name="Google Shape;786;p34"/>
          <p:cNvCxnSpPr/>
          <p:nvPr/>
        </p:nvCxnSpPr>
        <p:spPr>
          <a:xfrm>
            <a:off x="4264375" y="25104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787" name="Google Shape;787;p34"/>
          <p:cNvCxnSpPr/>
          <p:nvPr/>
        </p:nvCxnSpPr>
        <p:spPr>
          <a:xfrm>
            <a:off x="3665483" y="35090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788" name="Google Shape;788;p34"/>
          <p:cNvCxnSpPr/>
          <p:nvPr/>
        </p:nvCxnSpPr>
        <p:spPr>
          <a:xfrm>
            <a:off x="4261863" y="3509090"/>
            <a:ext cx="598800" cy="0"/>
          </a:xfrm>
          <a:prstGeom prst="straightConnector1">
            <a:avLst/>
          </a:prstGeom>
          <a:noFill/>
          <a:ln w="19050" cap="flat" cmpd="sng">
            <a:solidFill>
              <a:schemeClr val="dk1"/>
            </a:solidFill>
            <a:prstDash val="solid"/>
            <a:round/>
            <a:headEnd type="none" w="med" len="med"/>
            <a:tailEnd type="none" w="med" len="med"/>
          </a:ln>
        </p:spPr>
      </p:cxnSp>
      <p:sp>
        <p:nvSpPr>
          <p:cNvPr id="789" name="Google Shape;789;p34"/>
          <p:cNvSpPr/>
          <p:nvPr/>
        </p:nvSpPr>
        <p:spPr>
          <a:xfrm>
            <a:off x="2251054" y="1228096"/>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90" name="Google Shape;790;p34"/>
          <p:cNvSpPr/>
          <p:nvPr/>
        </p:nvSpPr>
        <p:spPr>
          <a:xfrm>
            <a:off x="2251054" y="189960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91" name="Google Shape;791;p34"/>
          <p:cNvSpPr/>
          <p:nvPr/>
        </p:nvSpPr>
        <p:spPr>
          <a:xfrm>
            <a:off x="2251054" y="257111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92" name="Google Shape;792;p34"/>
          <p:cNvSpPr/>
          <p:nvPr/>
        </p:nvSpPr>
        <p:spPr>
          <a:xfrm>
            <a:off x="2251054" y="3367285"/>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93" name="Google Shape;793;p34"/>
          <p:cNvSpPr/>
          <p:nvPr/>
        </p:nvSpPr>
        <p:spPr>
          <a:xfrm>
            <a:off x="2251054" y="4137969"/>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794" name="Google Shape;794;p34"/>
          <p:cNvCxnSpPr/>
          <p:nvPr/>
        </p:nvCxnSpPr>
        <p:spPr>
          <a:xfrm>
            <a:off x="4264383" y="25099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4"/>
          <p:cNvCxnSpPr/>
          <p:nvPr/>
        </p:nvCxnSpPr>
        <p:spPr>
          <a:xfrm>
            <a:off x="4261863" y="30235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796" name="Google Shape;796;p34"/>
          <p:cNvCxnSpPr/>
          <p:nvPr/>
        </p:nvCxnSpPr>
        <p:spPr>
          <a:xfrm>
            <a:off x="6474692" y="30903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797" name="Google Shape;797;p34"/>
          <p:cNvCxnSpPr/>
          <p:nvPr/>
        </p:nvCxnSpPr>
        <p:spPr>
          <a:xfrm>
            <a:off x="6465261" y="2099543"/>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798" name="Google Shape;798;p34"/>
          <p:cNvCxnSpPr/>
          <p:nvPr/>
        </p:nvCxnSpPr>
        <p:spPr>
          <a:xfrm>
            <a:off x="6484123" y="25569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799" name="Google Shape;799;p34"/>
          <p:cNvCxnSpPr/>
          <p:nvPr/>
        </p:nvCxnSpPr>
        <p:spPr>
          <a:xfrm>
            <a:off x="6474175" y="2100357"/>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800" name="Google Shape;800;p34"/>
          <p:cNvCxnSpPr/>
          <p:nvPr/>
        </p:nvCxnSpPr>
        <p:spPr>
          <a:xfrm>
            <a:off x="5931861" y="2556209"/>
            <a:ext cx="783900" cy="0"/>
          </a:xfrm>
          <a:prstGeom prst="straightConnector1">
            <a:avLst/>
          </a:prstGeom>
          <a:noFill/>
          <a:ln w="19050" cap="flat" cmpd="sng">
            <a:solidFill>
              <a:schemeClr val="dk1"/>
            </a:solidFill>
            <a:prstDash val="solid"/>
            <a:round/>
            <a:headEnd type="none" w="med" len="med"/>
            <a:tailEnd type="none" w="med" len="med"/>
          </a:ln>
        </p:spPr>
      </p:cxnSp>
      <p:sp>
        <p:nvSpPr>
          <p:cNvPr id="801" name="Google Shape;801;p34"/>
          <p:cNvSpPr txBox="1"/>
          <p:nvPr/>
        </p:nvSpPr>
        <p:spPr>
          <a:xfrm>
            <a:off x="7378058" y="1901562"/>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T (temperature)</a:t>
            </a:r>
            <a:endParaRPr sz="1200">
              <a:solidFill>
                <a:schemeClr val="dk1"/>
              </a:solidFill>
              <a:latin typeface="Calibri"/>
              <a:ea typeface="Calibri"/>
              <a:cs typeface="Calibri"/>
              <a:sym typeface="Calibri"/>
            </a:endParaRPr>
          </a:p>
        </p:txBody>
      </p:sp>
      <p:sp>
        <p:nvSpPr>
          <p:cNvPr id="802" name="Google Shape;802;p34"/>
          <p:cNvSpPr/>
          <p:nvPr/>
        </p:nvSpPr>
        <p:spPr>
          <a:xfrm>
            <a:off x="7243962" y="2001268"/>
            <a:ext cx="181500" cy="1815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03" name="Google Shape;803;p34"/>
          <p:cNvSpPr txBox="1"/>
          <p:nvPr/>
        </p:nvSpPr>
        <p:spPr>
          <a:xfrm>
            <a:off x="7385214" y="2357998"/>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Alpha (learning rate)</a:t>
            </a:r>
            <a:endParaRPr sz="1200">
              <a:solidFill>
                <a:schemeClr val="dk1"/>
              </a:solidFill>
              <a:latin typeface="Calibri"/>
              <a:ea typeface="Calibri"/>
              <a:cs typeface="Calibri"/>
              <a:sym typeface="Calibri"/>
            </a:endParaRPr>
          </a:p>
        </p:txBody>
      </p:sp>
      <p:sp>
        <p:nvSpPr>
          <p:cNvPr id="804" name="Google Shape;804;p34"/>
          <p:cNvSpPr/>
          <p:nvPr/>
        </p:nvSpPr>
        <p:spPr>
          <a:xfrm>
            <a:off x="7251130" y="2458468"/>
            <a:ext cx="181500" cy="1815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05" name="Google Shape;805;p34"/>
          <p:cNvSpPr txBox="1"/>
          <p:nvPr/>
        </p:nvSpPr>
        <p:spPr>
          <a:xfrm>
            <a:off x="7387488" y="29291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Classic schedule</a:t>
            </a:r>
            <a:endParaRPr sz="1200">
              <a:solidFill>
                <a:schemeClr val="dk1"/>
              </a:solidFill>
              <a:latin typeface="Calibri"/>
              <a:ea typeface="Calibri"/>
              <a:cs typeface="Calibri"/>
              <a:sym typeface="Calibri"/>
            </a:endParaRPr>
          </a:p>
        </p:txBody>
      </p:sp>
      <p:sp>
        <p:nvSpPr>
          <p:cNvPr id="806" name="Google Shape;806;p34"/>
          <p:cNvSpPr/>
          <p:nvPr/>
        </p:nvSpPr>
        <p:spPr>
          <a:xfrm>
            <a:off x="7253393" y="2991114"/>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807" name="Google Shape;807;p34"/>
          <p:cNvCxnSpPr/>
          <p:nvPr/>
        </p:nvCxnSpPr>
        <p:spPr>
          <a:xfrm>
            <a:off x="6931550" y="33951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808" name="Google Shape;808;p34"/>
          <p:cNvCxnSpPr/>
          <p:nvPr/>
        </p:nvCxnSpPr>
        <p:spPr>
          <a:xfrm>
            <a:off x="6931550" y="36999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809" name="Google Shape;809;p34"/>
          <p:cNvCxnSpPr/>
          <p:nvPr/>
        </p:nvCxnSpPr>
        <p:spPr>
          <a:xfrm>
            <a:off x="6931375" y="3090957"/>
            <a:ext cx="0" cy="615300"/>
          </a:xfrm>
          <a:prstGeom prst="straightConnector1">
            <a:avLst/>
          </a:prstGeom>
          <a:noFill/>
          <a:ln w="19050" cap="flat" cmpd="sng">
            <a:solidFill>
              <a:schemeClr val="dk1"/>
            </a:solidFill>
            <a:prstDash val="solid"/>
            <a:round/>
            <a:headEnd type="none" w="med" len="med"/>
            <a:tailEnd type="none" w="med" len="med"/>
          </a:ln>
        </p:spPr>
      </p:cxnSp>
      <p:sp>
        <p:nvSpPr>
          <p:cNvPr id="810" name="Google Shape;810;p34"/>
          <p:cNvSpPr txBox="1"/>
          <p:nvPr/>
        </p:nvSpPr>
        <p:spPr>
          <a:xfrm>
            <a:off x="7387488" y="32339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Exp. schedule</a:t>
            </a:r>
            <a:endParaRPr sz="1200">
              <a:solidFill>
                <a:schemeClr val="dk1"/>
              </a:solidFill>
              <a:latin typeface="Calibri"/>
              <a:ea typeface="Calibri"/>
              <a:cs typeface="Calibri"/>
              <a:sym typeface="Calibri"/>
            </a:endParaRPr>
          </a:p>
        </p:txBody>
      </p:sp>
      <p:sp>
        <p:nvSpPr>
          <p:cNvPr id="811" name="Google Shape;811;p34"/>
          <p:cNvSpPr/>
          <p:nvPr/>
        </p:nvSpPr>
        <p:spPr>
          <a:xfrm>
            <a:off x="7253393" y="3295914"/>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12" name="Google Shape;812;p34"/>
          <p:cNvSpPr txBox="1"/>
          <p:nvPr/>
        </p:nvSpPr>
        <p:spPr>
          <a:xfrm>
            <a:off x="7387488" y="35387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Log. schedule</a:t>
            </a:r>
            <a:endParaRPr sz="1200">
              <a:solidFill>
                <a:schemeClr val="dk1"/>
              </a:solidFill>
              <a:latin typeface="Calibri"/>
              <a:ea typeface="Calibri"/>
              <a:cs typeface="Calibri"/>
              <a:sym typeface="Calibri"/>
            </a:endParaRPr>
          </a:p>
        </p:txBody>
      </p:sp>
      <p:sp>
        <p:nvSpPr>
          <p:cNvPr id="813" name="Google Shape;813;p34"/>
          <p:cNvSpPr/>
          <p:nvPr/>
        </p:nvSpPr>
        <p:spPr>
          <a:xfrm>
            <a:off x="7253393" y="3600714"/>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14" name="Google Shape;814;p34"/>
          <p:cNvSpPr txBox="1"/>
          <p:nvPr/>
        </p:nvSpPr>
        <p:spPr>
          <a:xfrm>
            <a:off x="4986057" y="41200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Hebb’s</a:t>
            </a:r>
            <a:endParaRPr sz="1200">
              <a:solidFill>
                <a:schemeClr val="dk1"/>
              </a:solidFill>
              <a:latin typeface="Calibri"/>
              <a:ea typeface="Calibri"/>
              <a:cs typeface="Calibri"/>
              <a:sym typeface="Calibri"/>
            </a:endParaRPr>
          </a:p>
        </p:txBody>
      </p:sp>
      <p:sp>
        <p:nvSpPr>
          <p:cNvPr id="815" name="Google Shape;815;p34"/>
          <p:cNvSpPr/>
          <p:nvPr/>
        </p:nvSpPr>
        <p:spPr>
          <a:xfrm>
            <a:off x="4851961" y="4182022"/>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16" name="Google Shape;816;p34"/>
          <p:cNvSpPr txBox="1"/>
          <p:nvPr/>
        </p:nvSpPr>
        <p:spPr>
          <a:xfrm>
            <a:off x="4986063" y="46269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Local</a:t>
            </a:r>
            <a:endParaRPr sz="1200">
              <a:solidFill>
                <a:schemeClr val="dk1"/>
              </a:solidFill>
              <a:latin typeface="Calibri"/>
              <a:ea typeface="Calibri"/>
              <a:cs typeface="Calibri"/>
              <a:sym typeface="Calibri"/>
            </a:endParaRPr>
          </a:p>
        </p:txBody>
      </p:sp>
      <p:sp>
        <p:nvSpPr>
          <p:cNvPr id="817" name="Google Shape;817;p34"/>
          <p:cNvSpPr/>
          <p:nvPr/>
        </p:nvSpPr>
        <p:spPr>
          <a:xfrm>
            <a:off x="4851942" y="4695806"/>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18" name="Google Shape;818;p34"/>
          <p:cNvSpPr txBox="1"/>
          <p:nvPr/>
        </p:nvSpPr>
        <p:spPr>
          <a:xfrm>
            <a:off x="4986063" y="51037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Storkey’s</a:t>
            </a:r>
            <a:endParaRPr sz="1200">
              <a:solidFill>
                <a:schemeClr val="dk1"/>
              </a:solidFill>
              <a:latin typeface="Calibri"/>
              <a:ea typeface="Calibri"/>
              <a:cs typeface="Calibri"/>
              <a:sym typeface="Calibri"/>
            </a:endParaRPr>
          </a:p>
        </p:txBody>
      </p:sp>
      <p:sp>
        <p:nvSpPr>
          <p:cNvPr id="819" name="Google Shape;819;p34"/>
          <p:cNvSpPr/>
          <p:nvPr/>
        </p:nvSpPr>
        <p:spPr>
          <a:xfrm>
            <a:off x="4851942" y="5172622"/>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820" name="Google Shape;820;p34"/>
          <p:cNvCxnSpPr/>
          <p:nvPr/>
        </p:nvCxnSpPr>
        <p:spPr>
          <a:xfrm>
            <a:off x="4263620" y="42630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821" name="Google Shape;821;p34"/>
          <p:cNvCxnSpPr/>
          <p:nvPr/>
        </p:nvCxnSpPr>
        <p:spPr>
          <a:xfrm>
            <a:off x="3527075" y="4261650"/>
            <a:ext cx="736500" cy="0"/>
          </a:xfrm>
          <a:prstGeom prst="straightConnector1">
            <a:avLst/>
          </a:prstGeom>
          <a:noFill/>
          <a:ln w="19050" cap="flat" cmpd="sng">
            <a:solidFill>
              <a:schemeClr val="dk1"/>
            </a:solidFill>
            <a:prstDash val="solid"/>
            <a:round/>
            <a:headEnd type="none" w="med" len="med"/>
            <a:tailEnd type="none" w="med" len="med"/>
          </a:ln>
        </p:spPr>
      </p:cxnSp>
      <p:cxnSp>
        <p:nvCxnSpPr>
          <p:cNvPr id="822" name="Google Shape;822;p34"/>
          <p:cNvCxnSpPr/>
          <p:nvPr/>
        </p:nvCxnSpPr>
        <p:spPr>
          <a:xfrm>
            <a:off x="4261108" y="52616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823" name="Google Shape;823;p34"/>
          <p:cNvCxnSpPr/>
          <p:nvPr/>
        </p:nvCxnSpPr>
        <p:spPr>
          <a:xfrm>
            <a:off x="4263629" y="42625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824" name="Google Shape;824;p34"/>
          <p:cNvCxnSpPr/>
          <p:nvPr/>
        </p:nvCxnSpPr>
        <p:spPr>
          <a:xfrm>
            <a:off x="4261108" y="47761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825" name="Google Shape;825;p34"/>
          <p:cNvCxnSpPr/>
          <p:nvPr/>
        </p:nvCxnSpPr>
        <p:spPr>
          <a:xfrm>
            <a:off x="5465230" y="4785625"/>
            <a:ext cx="783900" cy="0"/>
          </a:xfrm>
          <a:prstGeom prst="straightConnector1">
            <a:avLst/>
          </a:prstGeom>
          <a:noFill/>
          <a:ln w="19050" cap="flat" cmpd="sng">
            <a:solidFill>
              <a:schemeClr val="dk1"/>
            </a:solidFill>
            <a:prstDash val="solid"/>
            <a:round/>
            <a:headEnd type="none" w="med" len="med"/>
            <a:tailEnd type="none" w="med" len="med"/>
          </a:ln>
        </p:spPr>
      </p:cxnSp>
      <p:sp>
        <p:nvSpPr>
          <p:cNvPr id="826" name="Google Shape;826;p34"/>
          <p:cNvSpPr txBox="1"/>
          <p:nvPr/>
        </p:nvSpPr>
        <p:spPr>
          <a:xfrm>
            <a:off x="6366322" y="4586659"/>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R (radius)</a:t>
            </a:r>
            <a:endParaRPr sz="1200">
              <a:solidFill>
                <a:schemeClr val="dk1"/>
              </a:solidFill>
              <a:latin typeface="Calibri"/>
              <a:ea typeface="Calibri"/>
              <a:cs typeface="Calibri"/>
              <a:sym typeface="Calibri"/>
            </a:endParaRPr>
          </a:p>
        </p:txBody>
      </p:sp>
      <p:sp>
        <p:nvSpPr>
          <p:cNvPr id="827" name="Google Shape;827;p34"/>
          <p:cNvSpPr/>
          <p:nvPr/>
        </p:nvSpPr>
        <p:spPr>
          <a:xfrm>
            <a:off x="6232238" y="4687129"/>
            <a:ext cx="181500" cy="1815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28" name="Google Shape;828;p34"/>
          <p:cNvSpPr txBox="1"/>
          <p:nvPr/>
        </p:nvSpPr>
        <p:spPr>
          <a:xfrm>
            <a:off x="695875" y="4961250"/>
            <a:ext cx="16173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Varying parameters</a:t>
            </a:r>
            <a:endParaRPr sz="1200">
              <a:solidFill>
                <a:schemeClr val="dk1"/>
              </a:solidFill>
              <a:latin typeface="Calibri"/>
              <a:ea typeface="Calibri"/>
              <a:cs typeface="Calibri"/>
              <a:sym typeface="Calibri"/>
            </a:endParaRPr>
          </a:p>
        </p:txBody>
      </p:sp>
      <p:sp>
        <p:nvSpPr>
          <p:cNvPr id="829" name="Google Shape;829;p34"/>
          <p:cNvSpPr/>
          <p:nvPr/>
        </p:nvSpPr>
        <p:spPr>
          <a:xfrm>
            <a:off x="409079" y="4961246"/>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30" name="Google Shape;830;p34"/>
          <p:cNvSpPr txBox="1"/>
          <p:nvPr/>
        </p:nvSpPr>
        <p:spPr>
          <a:xfrm>
            <a:off x="724167" y="5324061"/>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Active Pars</a:t>
            </a:r>
            <a:endParaRPr sz="1200">
              <a:solidFill>
                <a:schemeClr val="dk1"/>
              </a:solidFill>
              <a:latin typeface="Calibri"/>
              <a:ea typeface="Calibri"/>
              <a:cs typeface="Calibri"/>
              <a:sym typeface="Calibri"/>
            </a:endParaRPr>
          </a:p>
        </p:txBody>
      </p:sp>
      <p:sp>
        <p:nvSpPr>
          <p:cNvPr id="831" name="Google Shape;831;p34"/>
          <p:cNvSpPr txBox="1"/>
          <p:nvPr/>
        </p:nvSpPr>
        <p:spPr>
          <a:xfrm>
            <a:off x="743028" y="5704416"/>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Inactive Pars</a:t>
            </a:r>
            <a:endParaRPr sz="1200">
              <a:solidFill>
                <a:schemeClr val="dk1"/>
              </a:solidFill>
              <a:latin typeface="Calibri"/>
              <a:ea typeface="Calibri"/>
              <a:cs typeface="Calibri"/>
              <a:sym typeface="Calibri"/>
            </a:endParaRPr>
          </a:p>
        </p:txBody>
      </p:sp>
      <p:sp>
        <p:nvSpPr>
          <p:cNvPr id="832" name="Google Shape;832;p34"/>
          <p:cNvSpPr/>
          <p:nvPr/>
        </p:nvSpPr>
        <p:spPr>
          <a:xfrm>
            <a:off x="409079" y="534783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33" name="Google Shape;833;p34"/>
          <p:cNvSpPr/>
          <p:nvPr/>
        </p:nvSpPr>
        <p:spPr>
          <a:xfrm>
            <a:off x="409079" y="5737519"/>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Google Shape;839;p35"/>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840" name="Google Shape;840;p35" title="Screenshot From 2025-03-19 10-53-48.png"/>
          <p:cNvPicPr preferRelativeResize="0"/>
          <p:nvPr/>
        </p:nvPicPr>
        <p:blipFill>
          <a:blip r:embed="rId4">
            <a:alphaModFix/>
          </a:blip>
          <a:stretch>
            <a:fillRect/>
          </a:stretch>
        </p:blipFill>
        <p:spPr>
          <a:xfrm>
            <a:off x="3065237" y="1601705"/>
            <a:ext cx="4361440" cy="4635820"/>
          </a:xfrm>
          <a:prstGeom prst="rect">
            <a:avLst/>
          </a:prstGeom>
          <a:noFill/>
          <a:ln>
            <a:noFill/>
          </a:ln>
        </p:spPr>
      </p:pic>
      <p:pic>
        <p:nvPicPr>
          <p:cNvPr id="841" name="Google Shape;841;p35" title="Screenshot From 2025-03-19 10-53-09.png"/>
          <p:cNvPicPr preferRelativeResize="0"/>
          <p:nvPr/>
        </p:nvPicPr>
        <p:blipFill>
          <a:blip r:embed="rId5">
            <a:alphaModFix/>
          </a:blip>
          <a:stretch>
            <a:fillRect/>
          </a:stretch>
        </p:blipFill>
        <p:spPr>
          <a:xfrm>
            <a:off x="1577783" y="1584675"/>
            <a:ext cx="4361417" cy="4635763"/>
          </a:xfrm>
          <a:prstGeom prst="rect">
            <a:avLst/>
          </a:prstGeom>
          <a:noFill/>
          <a:ln>
            <a:noFill/>
          </a:ln>
        </p:spPr>
      </p:pic>
      <p:pic>
        <p:nvPicPr>
          <p:cNvPr id="842" name="Google Shape;842;p35" title="Screenshot From 2025-03-19 10-57-20.png"/>
          <p:cNvPicPr preferRelativeResize="0"/>
          <p:nvPr/>
        </p:nvPicPr>
        <p:blipFill>
          <a:blip r:embed="rId6">
            <a:alphaModFix/>
          </a:blip>
          <a:stretch>
            <a:fillRect/>
          </a:stretch>
        </p:blipFill>
        <p:spPr>
          <a:xfrm>
            <a:off x="77668" y="1597336"/>
            <a:ext cx="4361417" cy="4635765"/>
          </a:xfrm>
          <a:prstGeom prst="rect">
            <a:avLst/>
          </a:prstGeom>
          <a:noFill/>
          <a:ln>
            <a:noFill/>
          </a:ln>
        </p:spPr>
      </p:pic>
      <p:pic>
        <p:nvPicPr>
          <p:cNvPr id="843" name="Google Shape;843;p35"/>
          <p:cNvPicPr preferRelativeResize="0"/>
          <p:nvPr/>
        </p:nvPicPr>
        <p:blipFill rotWithShape="1">
          <a:blip r:embed="rId7">
            <a:alphaModFix/>
          </a:blip>
          <a:srcRect l="61779" t="23071"/>
          <a:stretch/>
        </p:blipFill>
        <p:spPr>
          <a:xfrm>
            <a:off x="0" y="0"/>
            <a:ext cx="9144000" cy="948267"/>
          </a:xfrm>
          <a:prstGeom prst="rect">
            <a:avLst/>
          </a:prstGeom>
          <a:noFill/>
          <a:ln>
            <a:noFill/>
          </a:ln>
        </p:spPr>
      </p:pic>
      <p:pic>
        <p:nvPicPr>
          <p:cNvPr id="844" name="Google Shape;844;p35"/>
          <p:cNvPicPr preferRelativeResize="0"/>
          <p:nvPr/>
        </p:nvPicPr>
        <p:blipFill rotWithShape="1">
          <a:blip r:embed="rId8">
            <a:alphaModFix/>
          </a:blip>
          <a:srcRect/>
          <a:stretch/>
        </p:blipFill>
        <p:spPr>
          <a:xfrm>
            <a:off x="7051713" y="37388"/>
            <a:ext cx="1956617" cy="873490"/>
          </a:xfrm>
          <a:prstGeom prst="rect">
            <a:avLst/>
          </a:prstGeom>
          <a:noFill/>
          <a:ln>
            <a:noFill/>
          </a:ln>
        </p:spPr>
      </p:pic>
      <p:sp>
        <p:nvSpPr>
          <p:cNvPr id="845" name="Google Shape;845;p3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846" name="Google Shape;846;p35"/>
          <p:cNvSpPr txBox="1"/>
          <p:nvPr/>
        </p:nvSpPr>
        <p:spPr>
          <a:xfrm>
            <a:off x="2778539" y="910885"/>
            <a:ext cx="1956600" cy="6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000">
                <a:solidFill>
                  <a:schemeClr val="dk1"/>
                </a:solidFill>
                <a:latin typeface="Calibri"/>
                <a:ea typeface="Calibri"/>
                <a:cs typeface="Calibri"/>
                <a:sym typeface="Calibri"/>
              </a:rPr>
              <a:t>Learning: Storkey method</a:t>
            </a:r>
            <a:endParaRPr sz="100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GB" sz="1000">
                <a:solidFill>
                  <a:schemeClr val="dk1"/>
                </a:solidFill>
                <a:latin typeface="Calibri"/>
                <a:ea typeface="Calibri"/>
                <a:cs typeface="Calibri"/>
                <a:sym typeface="Calibri"/>
              </a:rPr>
              <a:t>Update: MC (log schedule)</a:t>
            </a:r>
            <a:endParaRPr sz="100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GB" sz="1000">
                <a:solidFill>
                  <a:schemeClr val="dk1"/>
                </a:solidFill>
                <a:latin typeface="Calibri"/>
                <a:ea typeface="Calibri"/>
                <a:cs typeface="Calibri"/>
                <a:sym typeface="Calibri"/>
              </a:rPr>
              <a:t>T=1e-3, alpha =1e-6 </a:t>
            </a:r>
            <a:endParaRPr sz="1000">
              <a:solidFill>
                <a:schemeClr val="dk1"/>
              </a:solidFill>
              <a:latin typeface="Calibri"/>
              <a:ea typeface="Calibri"/>
              <a:cs typeface="Calibri"/>
              <a:sym typeface="Calibri"/>
            </a:endParaRPr>
          </a:p>
        </p:txBody>
      </p:sp>
      <p:sp>
        <p:nvSpPr>
          <p:cNvPr id="847" name="Google Shape;847;p35"/>
          <p:cNvSpPr txBox="1"/>
          <p:nvPr/>
        </p:nvSpPr>
        <p:spPr>
          <a:xfrm>
            <a:off x="6033246" y="1001463"/>
            <a:ext cx="1560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Calibri"/>
                <a:ea typeface="Calibri"/>
                <a:cs typeface="Calibri"/>
                <a:sym typeface="Calibri"/>
              </a:rPr>
              <a:t>Learning: Local (R=4) </a:t>
            </a:r>
            <a:endParaRPr sz="1000">
              <a:solidFill>
                <a:schemeClr val="dk1"/>
              </a:solidFill>
              <a:latin typeface="Calibri"/>
              <a:ea typeface="Calibri"/>
              <a:cs typeface="Calibri"/>
              <a:sym typeface="Calibri"/>
            </a:endParaRPr>
          </a:p>
          <a:p>
            <a:pPr marL="0" lvl="0" indent="0" algn="ctr" rtl="0">
              <a:spcBef>
                <a:spcPts val="0"/>
              </a:spcBef>
              <a:spcAft>
                <a:spcPts val="0"/>
              </a:spcAft>
              <a:buNone/>
            </a:pPr>
            <a:r>
              <a:rPr lang="en-GB" sz="1000">
                <a:solidFill>
                  <a:schemeClr val="dk1"/>
                </a:solidFill>
                <a:latin typeface="Calibri"/>
                <a:ea typeface="Calibri"/>
                <a:cs typeface="Calibri"/>
                <a:sym typeface="Calibri"/>
              </a:rPr>
              <a:t>Update: Synchronous</a:t>
            </a:r>
            <a:endParaRPr sz="1000">
              <a:solidFill>
                <a:schemeClr val="dk1"/>
              </a:solidFill>
              <a:latin typeface="Calibri"/>
              <a:ea typeface="Calibri"/>
              <a:cs typeface="Calibri"/>
              <a:sym typeface="Calibri"/>
            </a:endParaRPr>
          </a:p>
        </p:txBody>
      </p:sp>
      <p:sp>
        <p:nvSpPr>
          <p:cNvPr id="848" name="Google Shape;848;p35"/>
          <p:cNvSpPr txBox="1"/>
          <p:nvPr/>
        </p:nvSpPr>
        <p:spPr>
          <a:xfrm>
            <a:off x="219350" y="1219325"/>
            <a:ext cx="10863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Calibri"/>
                <a:ea typeface="Calibri"/>
                <a:cs typeface="Calibri"/>
                <a:sym typeface="Calibri"/>
              </a:rPr>
              <a:t>N patterns: 10</a:t>
            </a:r>
            <a:endParaRPr sz="1200">
              <a:solidFill>
                <a:schemeClr val="dk1"/>
              </a:solidFill>
              <a:latin typeface="Calibri"/>
              <a:ea typeface="Calibri"/>
              <a:cs typeface="Calibri"/>
              <a:sym typeface="Calibri"/>
            </a:endParaRPr>
          </a:p>
        </p:txBody>
      </p:sp>
      <p:sp>
        <p:nvSpPr>
          <p:cNvPr id="849" name="Google Shape;849;p35"/>
          <p:cNvSpPr txBox="1"/>
          <p:nvPr/>
        </p:nvSpPr>
        <p:spPr>
          <a:xfrm>
            <a:off x="4286840" y="910878"/>
            <a:ext cx="1896900" cy="6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chemeClr val="dk1"/>
                </a:solidFill>
                <a:latin typeface="Calibri"/>
                <a:ea typeface="Calibri"/>
                <a:cs typeface="Calibri"/>
                <a:sym typeface="Calibri"/>
              </a:rPr>
              <a:t>Learning: Hebb’s rule</a:t>
            </a:r>
            <a:endParaRPr sz="1000">
              <a:solidFill>
                <a:schemeClr val="dk1"/>
              </a:solidFill>
              <a:latin typeface="Calibri"/>
              <a:ea typeface="Calibri"/>
              <a:cs typeface="Calibri"/>
              <a:sym typeface="Calibri"/>
            </a:endParaRPr>
          </a:p>
          <a:p>
            <a:pPr marL="0" lvl="0" indent="0" algn="ctr" rtl="0">
              <a:spcBef>
                <a:spcPts val="0"/>
              </a:spcBef>
              <a:spcAft>
                <a:spcPts val="0"/>
              </a:spcAft>
              <a:buNone/>
            </a:pPr>
            <a:r>
              <a:rPr lang="en-GB" sz="1000">
                <a:solidFill>
                  <a:schemeClr val="dk1"/>
                </a:solidFill>
                <a:latin typeface="Calibri"/>
                <a:ea typeface="Calibri"/>
                <a:cs typeface="Calibri"/>
                <a:sym typeface="Calibri"/>
              </a:rPr>
              <a:t>Update: MC (exp schedule)</a:t>
            </a:r>
            <a:endParaRPr sz="1000">
              <a:solidFill>
                <a:schemeClr val="dk1"/>
              </a:solidFill>
              <a:latin typeface="Calibri"/>
              <a:ea typeface="Calibri"/>
              <a:cs typeface="Calibri"/>
              <a:sym typeface="Calibri"/>
            </a:endParaRPr>
          </a:p>
          <a:p>
            <a:pPr marL="0" lvl="0" indent="0" algn="ctr" rtl="0">
              <a:spcBef>
                <a:spcPts val="0"/>
              </a:spcBef>
              <a:spcAft>
                <a:spcPts val="0"/>
              </a:spcAft>
              <a:buNone/>
            </a:pPr>
            <a:r>
              <a:rPr lang="en-GB" sz="1000">
                <a:solidFill>
                  <a:schemeClr val="dk1"/>
                </a:solidFill>
                <a:latin typeface="Calibri"/>
                <a:ea typeface="Calibri"/>
                <a:cs typeface="Calibri"/>
                <a:sym typeface="Calibri"/>
              </a:rPr>
              <a:t>T=1e-3, alpha=1e-6</a:t>
            </a:r>
            <a:endParaRPr sz="1000">
              <a:solidFill>
                <a:schemeClr val="dk1"/>
              </a:solidFill>
              <a:latin typeface="Calibri"/>
              <a:ea typeface="Calibri"/>
              <a:cs typeface="Calibri"/>
              <a:sym typeface="Calibri"/>
            </a:endParaRPr>
          </a:p>
          <a:p>
            <a:pPr marL="0" lvl="0" indent="0" algn="ctr" rtl="0">
              <a:spcBef>
                <a:spcPts val="0"/>
              </a:spcBef>
              <a:spcAft>
                <a:spcPts val="0"/>
              </a:spcAft>
              <a:buNone/>
            </a:pPr>
            <a:endParaRPr sz="1000">
              <a:solidFill>
                <a:schemeClr val="dk1"/>
              </a:solidFill>
              <a:latin typeface="Calibri"/>
              <a:ea typeface="Calibri"/>
              <a:cs typeface="Calibri"/>
              <a:sym typeface="Calibri"/>
            </a:endParaRPr>
          </a:p>
        </p:txBody>
      </p:sp>
      <p:sp>
        <p:nvSpPr>
          <p:cNvPr id="850" name="Google Shape;850;p35"/>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MNIST dataset</a:t>
            </a:r>
            <a:endParaRPr/>
          </a:p>
        </p:txBody>
      </p:sp>
      <p:sp>
        <p:nvSpPr>
          <p:cNvPr id="851" name="Google Shape;851;p35"/>
          <p:cNvSpPr txBox="1"/>
          <p:nvPr/>
        </p:nvSpPr>
        <p:spPr>
          <a:xfrm>
            <a:off x="1785475" y="1189825"/>
            <a:ext cx="940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dk1"/>
                </a:solidFill>
                <a:latin typeface="Calibri"/>
                <a:ea typeface="Calibri"/>
                <a:cs typeface="Calibri"/>
                <a:sym typeface="Calibri"/>
              </a:rPr>
              <a:t>q = 0.8</a:t>
            </a:r>
            <a:endParaRPr sz="1200">
              <a:solidFill>
                <a:schemeClr val="dk1"/>
              </a:solidFill>
              <a:latin typeface="Calibri"/>
              <a:ea typeface="Calibri"/>
              <a:cs typeface="Calibri"/>
              <a:sym typeface="Calibri"/>
            </a:endParaRPr>
          </a:p>
        </p:txBody>
      </p:sp>
      <p:sp>
        <p:nvSpPr>
          <p:cNvPr id="852" name="Google Shape;852;p35"/>
          <p:cNvSpPr/>
          <p:nvPr/>
        </p:nvSpPr>
        <p:spPr>
          <a:xfrm>
            <a:off x="6068200" y="1559125"/>
            <a:ext cx="1349700" cy="4686900"/>
          </a:xfrm>
          <a:prstGeom prst="roundRect">
            <a:avLst>
              <a:gd name="adj" fmla="val 8399"/>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53" name="Google Shape;853;p35"/>
          <p:cNvSpPr txBox="1"/>
          <p:nvPr/>
        </p:nvSpPr>
        <p:spPr>
          <a:xfrm>
            <a:off x="7430200" y="3155661"/>
            <a:ext cx="1560600" cy="13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FF0000"/>
                </a:solidFill>
                <a:latin typeface="Calibri"/>
                <a:ea typeface="Calibri"/>
                <a:cs typeface="Calibri"/>
                <a:sym typeface="Calibri"/>
              </a:rPr>
              <a:t>Best configuration found via Grid search, over all hyperparameters</a:t>
            </a:r>
            <a:endParaRPr sz="15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2"/>
                                        </p:tgtEl>
                                        <p:attrNameLst>
                                          <p:attrName>style.visibility</p:attrName>
                                        </p:attrNameLst>
                                      </p:cBhvr>
                                      <p:to>
                                        <p:strVal val="visible"/>
                                      </p:to>
                                    </p:set>
                                    <p:animEffect transition="in" filter="fade">
                                      <p:cBhvr>
                                        <p:cTn id="7" dur="1000"/>
                                        <p:tgtEl>
                                          <p:spTgt spid="852"/>
                                        </p:tgtEl>
                                      </p:cBhvr>
                                    </p:animEffect>
                                  </p:childTnLst>
                                </p:cTn>
                              </p:par>
                              <p:par>
                                <p:cTn id="8" presetID="10" presetClass="entr" presetSubtype="0" fill="hold" nodeType="withEffect">
                                  <p:stCondLst>
                                    <p:cond delay="0"/>
                                  </p:stCondLst>
                                  <p:childTnLst>
                                    <p:set>
                                      <p:cBhvr>
                                        <p:cTn id="9" dur="1" fill="hold">
                                          <p:stCondLst>
                                            <p:cond delay="0"/>
                                          </p:stCondLst>
                                        </p:cTn>
                                        <p:tgtEl>
                                          <p:spTgt spid="853"/>
                                        </p:tgtEl>
                                        <p:attrNameLst>
                                          <p:attrName>style.visibility</p:attrName>
                                        </p:attrNameLst>
                                      </p:cBhvr>
                                      <p:to>
                                        <p:strVal val="visible"/>
                                      </p:to>
                                    </p:set>
                                    <p:animEffect transition="in" filter="fade">
                                      <p:cBhvr>
                                        <p:cTn id="10" dur="1000"/>
                                        <p:tgtEl>
                                          <p:spTgt spid="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pic>
        <p:nvPicPr>
          <p:cNvPr id="859" name="Google Shape;859;p36"/>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860" name="Google Shape;860;p36"/>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861" name="Google Shape;861;p36"/>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862" name="Google Shape;862;p3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863" name="Google Shape;863;p36"/>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Hyperparameters MC</a:t>
            </a:r>
            <a:endParaRPr/>
          </a:p>
        </p:txBody>
      </p:sp>
      <p:cxnSp>
        <p:nvCxnSpPr>
          <p:cNvPr id="864" name="Google Shape;864;p36"/>
          <p:cNvCxnSpPr/>
          <p:nvPr/>
        </p:nvCxnSpPr>
        <p:spPr>
          <a:xfrm>
            <a:off x="1541223" y="1373469"/>
            <a:ext cx="0" cy="2915100"/>
          </a:xfrm>
          <a:prstGeom prst="straightConnector1">
            <a:avLst/>
          </a:prstGeom>
          <a:noFill/>
          <a:ln w="19050" cap="flat" cmpd="sng">
            <a:solidFill>
              <a:schemeClr val="dk1"/>
            </a:solidFill>
            <a:prstDash val="solid"/>
            <a:round/>
            <a:headEnd type="none" w="med" len="med"/>
            <a:tailEnd type="none" w="med" len="med"/>
          </a:ln>
        </p:spPr>
      </p:cxnSp>
      <p:cxnSp>
        <p:nvCxnSpPr>
          <p:cNvPr id="865" name="Google Shape;865;p36"/>
          <p:cNvCxnSpPr/>
          <p:nvPr/>
        </p:nvCxnSpPr>
        <p:spPr>
          <a:xfrm>
            <a:off x="765749" y="2711516"/>
            <a:ext cx="775200" cy="0"/>
          </a:xfrm>
          <a:prstGeom prst="straightConnector1">
            <a:avLst/>
          </a:prstGeom>
          <a:noFill/>
          <a:ln w="19050" cap="flat" cmpd="sng">
            <a:solidFill>
              <a:schemeClr val="dk1"/>
            </a:solidFill>
            <a:prstDash val="solid"/>
            <a:round/>
            <a:headEnd type="none" w="med" len="med"/>
            <a:tailEnd type="none" w="med" len="med"/>
          </a:ln>
        </p:spPr>
      </p:cxnSp>
      <p:sp>
        <p:nvSpPr>
          <p:cNvPr id="866" name="Google Shape;866;p36"/>
          <p:cNvSpPr txBox="1"/>
          <p:nvPr/>
        </p:nvSpPr>
        <p:spPr>
          <a:xfrm>
            <a:off x="-15375" y="2127875"/>
            <a:ext cx="1369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Calibri"/>
                <a:ea typeface="Calibri"/>
                <a:cs typeface="Calibri"/>
                <a:sym typeface="Calibri"/>
              </a:rPr>
              <a:t>Hopfield Model</a:t>
            </a:r>
            <a:endParaRPr b="1">
              <a:solidFill>
                <a:schemeClr val="dk1"/>
              </a:solidFill>
              <a:latin typeface="Calibri"/>
              <a:ea typeface="Calibri"/>
              <a:cs typeface="Calibri"/>
              <a:sym typeface="Calibri"/>
            </a:endParaRPr>
          </a:p>
        </p:txBody>
      </p:sp>
      <p:sp>
        <p:nvSpPr>
          <p:cNvPr id="867" name="Google Shape;867;p36"/>
          <p:cNvSpPr/>
          <p:nvPr/>
        </p:nvSpPr>
        <p:spPr>
          <a:xfrm>
            <a:off x="536175" y="259002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68" name="Google Shape;868;p36"/>
          <p:cNvSpPr txBox="1"/>
          <p:nvPr/>
        </p:nvSpPr>
        <p:spPr>
          <a:xfrm>
            <a:off x="2537850" y="1228100"/>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q</a:t>
            </a:r>
            <a:endParaRPr sz="1200">
              <a:solidFill>
                <a:schemeClr val="dk1"/>
              </a:solidFill>
              <a:latin typeface="Calibri"/>
              <a:ea typeface="Calibri"/>
              <a:cs typeface="Calibri"/>
              <a:sym typeface="Calibri"/>
            </a:endParaRPr>
          </a:p>
        </p:txBody>
      </p:sp>
      <p:sp>
        <p:nvSpPr>
          <p:cNvPr id="869" name="Google Shape;869;p36"/>
          <p:cNvSpPr txBox="1"/>
          <p:nvPr/>
        </p:nvSpPr>
        <p:spPr>
          <a:xfrm>
            <a:off x="2537850" y="188326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N. patterns</a:t>
            </a:r>
            <a:endParaRPr sz="1200">
              <a:solidFill>
                <a:schemeClr val="dk1"/>
              </a:solidFill>
              <a:latin typeface="Calibri"/>
              <a:ea typeface="Calibri"/>
              <a:cs typeface="Calibri"/>
              <a:sym typeface="Calibri"/>
            </a:endParaRPr>
          </a:p>
        </p:txBody>
      </p:sp>
      <p:sp>
        <p:nvSpPr>
          <p:cNvPr id="870" name="Google Shape;870;p36"/>
          <p:cNvSpPr txBox="1"/>
          <p:nvPr/>
        </p:nvSpPr>
        <p:spPr>
          <a:xfrm>
            <a:off x="2537850" y="2538428"/>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Dimension</a:t>
            </a:r>
            <a:endParaRPr sz="1200">
              <a:solidFill>
                <a:schemeClr val="dk1"/>
              </a:solidFill>
              <a:latin typeface="Calibri"/>
              <a:ea typeface="Calibri"/>
              <a:cs typeface="Calibri"/>
              <a:sym typeface="Calibri"/>
            </a:endParaRPr>
          </a:p>
        </p:txBody>
      </p:sp>
      <p:sp>
        <p:nvSpPr>
          <p:cNvPr id="871" name="Google Shape;871;p36"/>
          <p:cNvSpPr txBox="1"/>
          <p:nvPr/>
        </p:nvSpPr>
        <p:spPr>
          <a:xfrm>
            <a:off x="2537850" y="3315219"/>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Update method</a:t>
            </a:r>
            <a:endParaRPr sz="1200">
              <a:solidFill>
                <a:schemeClr val="dk1"/>
              </a:solidFill>
              <a:latin typeface="Calibri"/>
              <a:ea typeface="Calibri"/>
              <a:cs typeface="Calibri"/>
              <a:sym typeface="Calibri"/>
            </a:endParaRPr>
          </a:p>
        </p:txBody>
      </p:sp>
      <p:sp>
        <p:nvSpPr>
          <p:cNvPr id="872" name="Google Shape;872;p36"/>
          <p:cNvSpPr txBox="1"/>
          <p:nvPr/>
        </p:nvSpPr>
        <p:spPr>
          <a:xfrm>
            <a:off x="2537850" y="406714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Learning rule</a:t>
            </a:r>
            <a:endParaRPr sz="1200">
              <a:solidFill>
                <a:schemeClr val="dk1"/>
              </a:solidFill>
              <a:latin typeface="Calibri"/>
              <a:ea typeface="Calibri"/>
              <a:cs typeface="Calibri"/>
              <a:sym typeface="Calibri"/>
            </a:endParaRPr>
          </a:p>
        </p:txBody>
      </p:sp>
      <p:sp>
        <p:nvSpPr>
          <p:cNvPr id="873" name="Google Shape;873;p36"/>
          <p:cNvSpPr txBox="1"/>
          <p:nvPr/>
        </p:nvSpPr>
        <p:spPr>
          <a:xfrm>
            <a:off x="4986811" y="23674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Monte Carlo</a:t>
            </a:r>
            <a:endParaRPr sz="1200">
              <a:solidFill>
                <a:schemeClr val="dk1"/>
              </a:solidFill>
              <a:latin typeface="Calibri"/>
              <a:ea typeface="Calibri"/>
              <a:cs typeface="Calibri"/>
              <a:sym typeface="Calibri"/>
            </a:endParaRPr>
          </a:p>
        </p:txBody>
      </p:sp>
      <p:sp>
        <p:nvSpPr>
          <p:cNvPr id="874" name="Google Shape;874;p36"/>
          <p:cNvSpPr/>
          <p:nvPr/>
        </p:nvSpPr>
        <p:spPr>
          <a:xfrm>
            <a:off x="4852716" y="2429422"/>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75" name="Google Shape;875;p36"/>
          <p:cNvSpPr txBox="1"/>
          <p:nvPr/>
        </p:nvSpPr>
        <p:spPr>
          <a:xfrm>
            <a:off x="4986817" y="28743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Synchronous</a:t>
            </a:r>
            <a:endParaRPr sz="1200">
              <a:solidFill>
                <a:schemeClr val="dk1"/>
              </a:solidFill>
              <a:latin typeface="Calibri"/>
              <a:ea typeface="Calibri"/>
              <a:cs typeface="Calibri"/>
              <a:sym typeface="Calibri"/>
            </a:endParaRPr>
          </a:p>
        </p:txBody>
      </p:sp>
      <p:sp>
        <p:nvSpPr>
          <p:cNvPr id="876" name="Google Shape;876;p36"/>
          <p:cNvSpPr/>
          <p:nvPr/>
        </p:nvSpPr>
        <p:spPr>
          <a:xfrm>
            <a:off x="4852696" y="2943206"/>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77" name="Google Shape;877;p36"/>
          <p:cNvSpPr txBox="1"/>
          <p:nvPr/>
        </p:nvSpPr>
        <p:spPr>
          <a:xfrm>
            <a:off x="4986817" y="33511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Asynchronous</a:t>
            </a:r>
            <a:endParaRPr sz="1200">
              <a:solidFill>
                <a:schemeClr val="dk1"/>
              </a:solidFill>
              <a:latin typeface="Calibri"/>
              <a:ea typeface="Calibri"/>
              <a:cs typeface="Calibri"/>
              <a:sym typeface="Calibri"/>
            </a:endParaRPr>
          </a:p>
        </p:txBody>
      </p:sp>
      <p:sp>
        <p:nvSpPr>
          <p:cNvPr id="878" name="Google Shape;878;p36"/>
          <p:cNvSpPr/>
          <p:nvPr/>
        </p:nvSpPr>
        <p:spPr>
          <a:xfrm>
            <a:off x="4852696" y="34200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879" name="Google Shape;879;p36"/>
          <p:cNvCxnSpPr/>
          <p:nvPr/>
        </p:nvCxnSpPr>
        <p:spPr>
          <a:xfrm>
            <a:off x="1537983" y="2711516"/>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880" name="Google Shape;880;p36"/>
          <p:cNvCxnSpPr/>
          <p:nvPr/>
        </p:nvCxnSpPr>
        <p:spPr>
          <a:xfrm>
            <a:off x="1537983" y="427836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881" name="Google Shape;881;p36"/>
          <p:cNvCxnSpPr/>
          <p:nvPr/>
        </p:nvCxnSpPr>
        <p:spPr>
          <a:xfrm>
            <a:off x="1537983" y="3494942"/>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882" name="Google Shape;882;p36"/>
          <p:cNvCxnSpPr/>
          <p:nvPr/>
        </p:nvCxnSpPr>
        <p:spPr>
          <a:xfrm>
            <a:off x="1537983" y="204000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883" name="Google Shape;883;p36"/>
          <p:cNvCxnSpPr/>
          <p:nvPr/>
        </p:nvCxnSpPr>
        <p:spPr>
          <a:xfrm>
            <a:off x="1537983" y="1368500"/>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884" name="Google Shape;884;p36"/>
          <p:cNvCxnSpPr/>
          <p:nvPr/>
        </p:nvCxnSpPr>
        <p:spPr>
          <a:xfrm>
            <a:off x="4264375" y="25104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885" name="Google Shape;885;p36"/>
          <p:cNvCxnSpPr/>
          <p:nvPr/>
        </p:nvCxnSpPr>
        <p:spPr>
          <a:xfrm>
            <a:off x="3665483" y="35090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886" name="Google Shape;886;p36"/>
          <p:cNvCxnSpPr/>
          <p:nvPr/>
        </p:nvCxnSpPr>
        <p:spPr>
          <a:xfrm>
            <a:off x="4261863" y="3509090"/>
            <a:ext cx="598800" cy="0"/>
          </a:xfrm>
          <a:prstGeom prst="straightConnector1">
            <a:avLst/>
          </a:prstGeom>
          <a:noFill/>
          <a:ln w="19050" cap="flat" cmpd="sng">
            <a:solidFill>
              <a:schemeClr val="dk1"/>
            </a:solidFill>
            <a:prstDash val="solid"/>
            <a:round/>
            <a:headEnd type="none" w="med" len="med"/>
            <a:tailEnd type="none" w="med" len="med"/>
          </a:ln>
        </p:spPr>
      </p:cxnSp>
      <p:sp>
        <p:nvSpPr>
          <p:cNvPr id="887" name="Google Shape;887;p36"/>
          <p:cNvSpPr/>
          <p:nvPr/>
        </p:nvSpPr>
        <p:spPr>
          <a:xfrm>
            <a:off x="2251054" y="1228096"/>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88" name="Google Shape;888;p36"/>
          <p:cNvSpPr/>
          <p:nvPr/>
        </p:nvSpPr>
        <p:spPr>
          <a:xfrm>
            <a:off x="2251054" y="189960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89" name="Google Shape;889;p36"/>
          <p:cNvSpPr/>
          <p:nvPr/>
        </p:nvSpPr>
        <p:spPr>
          <a:xfrm>
            <a:off x="2251054" y="257111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90" name="Google Shape;890;p36"/>
          <p:cNvSpPr/>
          <p:nvPr/>
        </p:nvSpPr>
        <p:spPr>
          <a:xfrm>
            <a:off x="2251054" y="336728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91" name="Google Shape;891;p36"/>
          <p:cNvSpPr/>
          <p:nvPr/>
        </p:nvSpPr>
        <p:spPr>
          <a:xfrm>
            <a:off x="2251054" y="4137969"/>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892" name="Google Shape;892;p36"/>
          <p:cNvCxnSpPr/>
          <p:nvPr/>
        </p:nvCxnSpPr>
        <p:spPr>
          <a:xfrm>
            <a:off x="4264383" y="25099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893" name="Google Shape;893;p36"/>
          <p:cNvCxnSpPr/>
          <p:nvPr/>
        </p:nvCxnSpPr>
        <p:spPr>
          <a:xfrm>
            <a:off x="4261863" y="30235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894" name="Google Shape;894;p36"/>
          <p:cNvCxnSpPr/>
          <p:nvPr/>
        </p:nvCxnSpPr>
        <p:spPr>
          <a:xfrm>
            <a:off x="6474692" y="30903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895" name="Google Shape;895;p36"/>
          <p:cNvCxnSpPr/>
          <p:nvPr/>
        </p:nvCxnSpPr>
        <p:spPr>
          <a:xfrm>
            <a:off x="6465261" y="2099543"/>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896" name="Google Shape;896;p36"/>
          <p:cNvCxnSpPr/>
          <p:nvPr/>
        </p:nvCxnSpPr>
        <p:spPr>
          <a:xfrm>
            <a:off x="6484123" y="25569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897" name="Google Shape;897;p36"/>
          <p:cNvCxnSpPr/>
          <p:nvPr/>
        </p:nvCxnSpPr>
        <p:spPr>
          <a:xfrm>
            <a:off x="6474175" y="2100357"/>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898" name="Google Shape;898;p36"/>
          <p:cNvCxnSpPr/>
          <p:nvPr/>
        </p:nvCxnSpPr>
        <p:spPr>
          <a:xfrm>
            <a:off x="5931861" y="2556209"/>
            <a:ext cx="783900" cy="0"/>
          </a:xfrm>
          <a:prstGeom prst="straightConnector1">
            <a:avLst/>
          </a:prstGeom>
          <a:noFill/>
          <a:ln w="19050" cap="flat" cmpd="sng">
            <a:solidFill>
              <a:schemeClr val="dk1"/>
            </a:solidFill>
            <a:prstDash val="solid"/>
            <a:round/>
            <a:headEnd type="none" w="med" len="med"/>
            <a:tailEnd type="none" w="med" len="med"/>
          </a:ln>
        </p:spPr>
      </p:cxnSp>
      <p:sp>
        <p:nvSpPr>
          <p:cNvPr id="899" name="Google Shape;899;p36"/>
          <p:cNvSpPr txBox="1"/>
          <p:nvPr/>
        </p:nvSpPr>
        <p:spPr>
          <a:xfrm>
            <a:off x="7378058" y="1901562"/>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T (temperature)</a:t>
            </a:r>
            <a:endParaRPr sz="1200">
              <a:solidFill>
                <a:schemeClr val="dk1"/>
              </a:solidFill>
              <a:latin typeface="Calibri"/>
              <a:ea typeface="Calibri"/>
              <a:cs typeface="Calibri"/>
              <a:sym typeface="Calibri"/>
            </a:endParaRPr>
          </a:p>
        </p:txBody>
      </p:sp>
      <p:sp>
        <p:nvSpPr>
          <p:cNvPr id="900" name="Google Shape;900;p36"/>
          <p:cNvSpPr/>
          <p:nvPr/>
        </p:nvSpPr>
        <p:spPr>
          <a:xfrm>
            <a:off x="7243962" y="2001268"/>
            <a:ext cx="181500" cy="1815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1" name="Google Shape;901;p36"/>
          <p:cNvSpPr txBox="1"/>
          <p:nvPr/>
        </p:nvSpPr>
        <p:spPr>
          <a:xfrm>
            <a:off x="7385214" y="2357998"/>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Alpha (learning rate)</a:t>
            </a:r>
            <a:endParaRPr sz="1200">
              <a:solidFill>
                <a:schemeClr val="dk1"/>
              </a:solidFill>
              <a:latin typeface="Calibri"/>
              <a:ea typeface="Calibri"/>
              <a:cs typeface="Calibri"/>
              <a:sym typeface="Calibri"/>
            </a:endParaRPr>
          </a:p>
        </p:txBody>
      </p:sp>
      <p:sp>
        <p:nvSpPr>
          <p:cNvPr id="902" name="Google Shape;902;p36"/>
          <p:cNvSpPr/>
          <p:nvPr/>
        </p:nvSpPr>
        <p:spPr>
          <a:xfrm>
            <a:off x="7251130" y="2458468"/>
            <a:ext cx="181500" cy="1815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3" name="Google Shape;903;p36"/>
          <p:cNvSpPr txBox="1"/>
          <p:nvPr/>
        </p:nvSpPr>
        <p:spPr>
          <a:xfrm>
            <a:off x="7387488" y="29291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Classic schedule</a:t>
            </a:r>
            <a:endParaRPr sz="1200">
              <a:solidFill>
                <a:schemeClr val="dk1"/>
              </a:solidFill>
              <a:latin typeface="Calibri"/>
              <a:ea typeface="Calibri"/>
              <a:cs typeface="Calibri"/>
              <a:sym typeface="Calibri"/>
            </a:endParaRPr>
          </a:p>
        </p:txBody>
      </p:sp>
      <p:sp>
        <p:nvSpPr>
          <p:cNvPr id="904" name="Google Shape;904;p36"/>
          <p:cNvSpPr/>
          <p:nvPr/>
        </p:nvSpPr>
        <p:spPr>
          <a:xfrm>
            <a:off x="7253393" y="2991114"/>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905" name="Google Shape;905;p36"/>
          <p:cNvCxnSpPr/>
          <p:nvPr/>
        </p:nvCxnSpPr>
        <p:spPr>
          <a:xfrm>
            <a:off x="6931550" y="33951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906" name="Google Shape;906;p36"/>
          <p:cNvCxnSpPr/>
          <p:nvPr/>
        </p:nvCxnSpPr>
        <p:spPr>
          <a:xfrm>
            <a:off x="6931550" y="36999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907" name="Google Shape;907;p36"/>
          <p:cNvCxnSpPr/>
          <p:nvPr/>
        </p:nvCxnSpPr>
        <p:spPr>
          <a:xfrm>
            <a:off x="6931375" y="3090957"/>
            <a:ext cx="0" cy="615300"/>
          </a:xfrm>
          <a:prstGeom prst="straightConnector1">
            <a:avLst/>
          </a:prstGeom>
          <a:noFill/>
          <a:ln w="19050" cap="flat" cmpd="sng">
            <a:solidFill>
              <a:schemeClr val="dk1"/>
            </a:solidFill>
            <a:prstDash val="solid"/>
            <a:round/>
            <a:headEnd type="none" w="med" len="med"/>
            <a:tailEnd type="none" w="med" len="med"/>
          </a:ln>
        </p:spPr>
      </p:cxnSp>
      <p:sp>
        <p:nvSpPr>
          <p:cNvPr id="908" name="Google Shape;908;p36"/>
          <p:cNvSpPr txBox="1"/>
          <p:nvPr/>
        </p:nvSpPr>
        <p:spPr>
          <a:xfrm>
            <a:off x="7387488" y="32339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Exp. schedule</a:t>
            </a:r>
            <a:endParaRPr sz="1200">
              <a:solidFill>
                <a:schemeClr val="dk1"/>
              </a:solidFill>
              <a:latin typeface="Calibri"/>
              <a:ea typeface="Calibri"/>
              <a:cs typeface="Calibri"/>
              <a:sym typeface="Calibri"/>
            </a:endParaRPr>
          </a:p>
        </p:txBody>
      </p:sp>
      <p:sp>
        <p:nvSpPr>
          <p:cNvPr id="909" name="Google Shape;909;p36"/>
          <p:cNvSpPr/>
          <p:nvPr/>
        </p:nvSpPr>
        <p:spPr>
          <a:xfrm>
            <a:off x="7253393" y="3295914"/>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10" name="Google Shape;910;p36"/>
          <p:cNvSpPr txBox="1"/>
          <p:nvPr/>
        </p:nvSpPr>
        <p:spPr>
          <a:xfrm>
            <a:off x="7387488" y="35387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Log. schedule</a:t>
            </a:r>
            <a:endParaRPr sz="1200">
              <a:solidFill>
                <a:schemeClr val="dk1"/>
              </a:solidFill>
              <a:latin typeface="Calibri"/>
              <a:ea typeface="Calibri"/>
              <a:cs typeface="Calibri"/>
              <a:sym typeface="Calibri"/>
            </a:endParaRPr>
          </a:p>
        </p:txBody>
      </p:sp>
      <p:sp>
        <p:nvSpPr>
          <p:cNvPr id="911" name="Google Shape;911;p36"/>
          <p:cNvSpPr/>
          <p:nvPr/>
        </p:nvSpPr>
        <p:spPr>
          <a:xfrm>
            <a:off x="7253393" y="3600714"/>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12" name="Google Shape;912;p36"/>
          <p:cNvSpPr txBox="1"/>
          <p:nvPr/>
        </p:nvSpPr>
        <p:spPr>
          <a:xfrm>
            <a:off x="4986057" y="41200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Hebb’s</a:t>
            </a:r>
            <a:endParaRPr sz="1200">
              <a:solidFill>
                <a:schemeClr val="dk1"/>
              </a:solidFill>
              <a:latin typeface="Calibri"/>
              <a:ea typeface="Calibri"/>
              <a:cs typeface="Calibri"/>
              <a:sym typeface="Calibri"/>
            </a:endParaRPr>
          </a:p>
        </p:txBody>
      </p:sp>
      <p:sp>
        <p:nvSpPr>
          <p:cNvPr id="913" name="Google Shape;913;p36"/>
          <p:cNvSpPr/>
          <p:nvPr/>
        </p:nvSpPr>
        <p:spPr>
          <a:xfrm>
            <a:off x="4851961" y="41820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14" name="Google Shape;914;p36"/>
          <p:cNvSpPr txBox="1"/>
          <p:nvPr/>
        </p:nvSpPr>
        <p:spPr>
          <a:xfrm>
            <a:off x="4986063" y="46269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Local</a:t>
            </a:r>
            <a:endParaRPr sz="1200">
              <a:solidFill>
                <a:schemeClr val="dk1"/>
              </a:solidFill>
              <a:latin typeface="Calibri"/>
              <a:ea typeface="Calibri"/>
              <a:cs typeface="Calibri"/>
              <a:sym typeface="Calibri"/>
            </a:endParaRPr>
          </a:p>
        </p:txBody>
      </p:sp>
      <p:sp>
        <p:nvSpPr>
          <p:cNvPr id="915" name="Google Shape;915;p36"/>
          <p:cNvSpPr/>
          <p:nvPr/>
        </p:nvSpPr>
        <p:spPr>
          <a:xfrm>
            <a:off x="4851942" y="4695806"/>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16" name="Google Shape;916;p36"/>
          <p:cNvSpPr txBox="1"/>
          <p:nvPr/>
        </p:nvSpPr>
        <p:spPr>
          <a:xfrm>
            <a:off x="4986063" y="51037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Storkey’s</a:t>
            </a:r>
            <a:endParaRPr sz="1200">
              <a:solidFill>
                <a:schemeClr val="dk1"/>
              </a:solidFill>
              <a:latin typeface="Calibri"/>
              <a:ea typeface="Calibri"/>
              <a:cs typeface="Calibri"/>
              <a:sym typeface="Calibri"/>
            </a:endParaRPr>
          </a:p>
        </p:txBody>
      </p:sp>
      <p:sp>
        <p:nvSpPr>
          <p:cNvPr id="917" name="Google Shape;917;p36"/>
          <p:cNvSpPr/>
          <p:nvPr/>
        </p:nvSpPr>
        <p:spPr>
          <a:xfrm>
            <a:off x="4851942" y="51726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918" name="Google Shape;918;p36"/>
          <p:cNvCxnSpPr/>
          <p:nvPr/>
        </p:nvCxnSpPr>
        <p:spPr>
          <a:xfrm>
            <a:off x="4263620" y="42630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919" name="Google Shape;919;p36"/>
          <p:cNvCxnSpPr/>
          <p:nvPr/>
        </p:nvCxnSpPr>
        <p:spPr>
          <a:xfrm>
            <a:off x="3527075" y="4261650"/>
            <a:ext cx="736500" cy="0"/>
          </a:xfrm>
          <a:prstGeom prst="straightConnector1">
            <a:avLst/>
          </a:prstGeom>
          <a:noFill/>
          <a:ln w="19050" cap="flat" cmpd="sng">
            <a:solidFill>
              <a:schemeClr val="dk1"/>
            </a:solidFill>
            <a:prstDash val="solid"/>
            <a:round/>
            <a:headEnd type="none" w="med" len="med"/>
            <a:tailEnd type="none" w="med" len="med"/>
          </a:ln>
        </p:spPr>
      </p:cxnSp>
      <p:cxnSp>
        <p:nvCxnSpPr>
          <p:cNvPr id="920" name="Google Shape;920;p36"/>
          <p:cNvCxnSpPr/>
          <p:nvPr/>
        </p:nvCxnSpPr>
        <p:spPr>
          <a:xfrm>
            <a:off x="4261108" y="52616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921" name="Google Shape;921;p36"/>
          <p:cNvCxnSpPr/>
          <p:nvPr/>
        </p:nvCxnSpPr>
        <p:spPr>
          <a:xfrm>
            <a:off x="4263629" y="42625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922" name="Google Shape;922;p36"/>
          <p:cNvCxnSpPr/>
          <p:nvPr/>
        </p:nvCxnSpPr>
        <p:spPr>
          <a:xfrm>
            <a:off x="4261108" y="47761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923" name="Google Shape;923;p36"/>
          <p:cNvCxnSpPr/>
          <p:nvPr/>
        </p:nvCxnSpPr>
        <p:spPr>
          <a:xfrm>
            <a:off x="5465230" y="4785625"/>
            <a:ext cx="783900" cy="0"/>
          </a:xfrm>
          <a:prstGeom prst="straightConnector1">
            <a:avLst/>
          </a:prstGeom>
          <a:noFill/>
          <a:ln w="19050" cap="flat" cmpd="sng">
            <a:solidFill>
              <a:schemeClr val="dk1"/>
            </a:solidFill>
            <a:prstDash val="solid"/>
            <a:round/>
            <a:headEnd type="none" w="med" len="med"/>
            <a:tailEnd type="none" w="med" len="med"/>
          </a:ln>
        </p:spPr>
      </p:cxnSp>
      <p:sp>
        <p:nvSpPr>
          <p:cNvPr id="924" name="Google Shape;924;p36"/>
          <p:cNvSpPr txBox="1"/>
          <p:nvPr/>
        </p:nvSpPr>
        <p:spPr>
          <a:xfrm>
            <a:off x="6366322" y="4586659"/>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R (radius)</a:t>
            </a:r>
            <a:endParaRPr sz="1200">
              <a:solidFill>
                <a:schemeClr val="dk1"/>
              </a:solidFill>
              <a:latin typeface="Calibri"/>
              <a:ea typeface="Calibri"/>
              <a:cs typeface="Calibri"/>
              <a:sym typeface="Calibri"/>
            </a:endParaRPr>
          </a:p>
        </p:txBody>
      </p:sp>
      <p:sp>
        <p:nvSpPr>
          <p:cNvPr id="925" name="Google Shape;925;p36"/>
          <p:cNvSpPr/>
          <p:nvPr/>
        </p:nvSpPr>
        <p:spPr>
          <a:xfrm>
            <a:off x="6232238" y="4687129"/>
            <a:ext cx="181500" cy="1815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26" name="Google Shape;926;p36"/>
          <p:cNvSpPr txBox="1"/>
          <p:nvPr/>
        </p:nvSpPr>
        <p:spPr>
          <a:xfrm>
            <a:off x="695875" y="4961250"/>
            <a:ext cx="16173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Varying parameters</a:t>
            </a:r>
            <a:endParaRPr sz="1200">
              <a:solidFill>
                <a:schemeClr val="dk1"/>
              </a:solidFill>
              <a:latin typeface="Calibri"/>
              <a:ea typeface="Calibri"/>
              <a:cs typeface="Calibri"/>
              <a:sym typeface="Calibri"/>
            </a:endParaRPr>
          </a:p>
        </p:txBody>
      </p:sp>
      <p:sp>
        <p:nvSpPr>
          <p:cNvPr id="927" name="Google Shape;927;p36"/>
          <p:cNvSpPr/>
          <p:nvPr/>
        </p:nvSpPr>
        <p:spPr>
          <a:xfrm>
            <a:off x="409079" y="4961246"/>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28" name="Google Shape;928;p36"/>
          <p:cNvSpPr txBox="1"/>
          <p:nvPr/>
        </p:nvSpPr>
        <p:spPr>
          <a:xfrm>
            <a:off x="724167" y="5324061"/>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Active Pars</a:t>
            </a:r>
            <a:endParaRPr sz="1200">
              <a:solidFill>
                <a:schemeClr val="dk1"/>
              </a:solidFill>
              <a:latin typeface="Calibri"/>
              <a:ea typeface="Calibri"/>
              <a:cs typeface="Calibri"/>
              <a:sym typeface="Calibri"/>
            </a:endParaRPr>
          </a:p>
        </p:txBody>
      </p:sp>
      <p:sp>
        <p:nvSpPr>
          <p:cNvPr id="929" name="Google Shape;929;p36"/>
          <p:cNvSpPr txBox="1"/>
          <p:nvPr/>
        </p:nvSpPr>
        <p:spPr>
          <a:xfrm>
            <a:off x="743028" y="5704416"/>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Inactive Pars</a:t>
            </a:r>
            <a:endParaRPr sz="1200">
              <a:solidFill>
                <a:schemeClr val="dk1"/>
              </a:solidFill>
              <a:latin typeface="Calibri"/>
              <a:ea typeface="Calibri"/>
              <a:cs typeface="Calibri"/>
              <a:sym typeface="Calibri"/>
            </a:endParaRPr>
          </a:p>
        </p:txBody>
      </p:sp>
      <p:sp>
        <p:nvSpPr>
          <p:cNvPr id="930" name="Google Shape;930;p36"/>
          <p:cNvSpPr/>
          <p:nvPr/>
        </p:nvSpPr>
        <p:spPr>
          <a:xfrm>
            <a:off x="409079" y="534783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31" name="Google Shape;931;p36"/>
          <p:cNvSpPr/>
          <p:nvPr/>
        </p:nvSpPr>
        <p:spPr>
          <a:xfrm>
            <a:off x="409079" y="5737519"/>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932" name="Google Shape;932;p36"/>
          <p:cNvPicPr preferRelativeResize="0"/>
          <p:nvPr/>
        </p:nvPicPr>
        <p:blipFill rotWithShape="1">
          <a:blip r:embed="rId6">
            <a:alphaModFix/>
          </a:blip>
          <a:srcRect t="43371" b="31259"/>
          <a:stretch/>
        </p:blipFill>
        <p:spPr>
          <a:xfrm>
            <a:off x="5158566" y="5492387"/>
            <a:ext cx="1845703" cy="615214"/>
          </a:xfrm>
          <a:prstGeom prst="rect">
            <a:avLst/>
          </a:prstGeom>
          <a:noFill/>
          <a:ln>
            <a:noFill/>
          </a:ln>
        </p:spPr>
      </p:pic>
      <p:pic>
        <p:nvPicPr>
          <p:cNvPr id="933" name="Google Shape;933;p36"/>
          <p:cNvPicPr preferRelativeResize="0"/>
          <p:nvPr/>
        </p:nvPicPr>
        <p:blipFill rotWithShape="1">
          <a:blip r:embed="rId6">
            <a:alphaModFix/>
          </a:blip>
          <a:srcRect b="78071"/>
          <a:stretch/>
        </p:blipFill>
        <p:spPr>
          <a:xfrm>
            <a:off x="3180425" y="5553496"/>
            <a:ext cx="1845703" cy="531794"/>
          </a:xfrm>
          <a:prstGeom prst="rect">
            <a:avLst/>
          </a:prstGeom>
          <a:noFill/>
          <a:ln>
            <a:noFill/>
          </a:ln>
        </p:spPr>
      </p:pic>
      <p:pic>
        <p:nvPicPr>
          <p:cNvPr id="934" name="Google Shape;934;p36"/>
          <p:cNvPicPr preferRelativeResize="0"/>
          <p:nvPr/>
        </p:nvPicPr>
        <p:blipFill rotWithShape="1">
          <a:blip r:embed="rId6">
            <a:alphaModFix/>
          </a:blip>
          <a:srcRect t="86917"/>
          <a:stretch/>
        </p:blipFill>
        <p:spPr>
          <a:xfrm>
            <a:off x="7298297" y="5621513"/>
            <a:ext cx="1845703" cy="317252"/>
          </a:xfrm>
          <a:prstGeom prst="rect">
            <a:avLst/>
          </a:prstGeom>
          <a:noFill/>
          <a:ln>
            <a:noFill/>
          </a:ln>
        </p:spPr>
      </p:pic>
      <p:sp>
        <p:nvSpPr>
          <p:cNvPr id="935" name="Google Shape;935;p36"/>
          <p:cNvSpPr/>
          <p:nvPr/>
        </p:nvSpPr>
        <p:spPr>
          <a:xfrm>
            <a:off x="3090304" y="5492431"/>
            <a:ext cx="6015600" cy="615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36" name="Google Shape;936;p36"/>
          <p:cNvSpPr txBox="1"/>
          <p:nvPr/>
        </p:nvSpPr>
        <p:spPr>
          <a:xfrm>
            <a:off x="1858424" y="5494410"/>
            <a:ext cx="1108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Calibri"/>
                <a:ea typeface="Calibri"/>
                <a:cs typeface="Calibri"/>
                <a:sym typeface="Calibri"/>
              </a:rPr>
              <a:t>MC Schedules</a:t>
            </a:r>
            <a:endParaRPr sz="1500">
              <a:solidFill>
                <a:schemeClr val="dk1"/>
              </a:solidFill>
              <a:latin typeface="Calibri"/>
              <a:ea typeface="Calibri"/>
              <a:cs typeface="Calibri"/>
              <a:sym typeface="Calibri"/>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pic>
        <p:nvPicPr>
          <p:cNvPr id="942" name="Google Shape;942;p37"/>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943" name="Google Shape;943;p37"/>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944" name="Google Shape;944;p37"/>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945" name="Google Shape;945;p3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24</a:t>
            </a:fld>
            <a:endParaRPr/>
          </a:p>
        </p:txBody>
      </p:sp>
      <p:sp>
        <p:nvSpPr>
          <p:cNvPr id="947" name="Google Shape;947;p37"/>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Grid Search: Monte Carlo</a:t>
            </a:r>
            <a:endParaRPr sz="4000"/>
          </a:p>
        </p:txBody>
      </p:sp>
      <p:pic>
        <p:nvPicPr>
          <p:cNvPr id="7" name="Immagine 6" descr="Immagine che contiene testo, schermata, diagramma, Rettangolo&#10;&#10;Il contenuto generato dall'IA potrebbe non essere corretto.">
            <a:extLst>
              <a:ext uri="{FF2B5EF4-FFF2-40B4-BE49-F238E27FC236}">
                <a16:creationId xmlns:a16="http://schemas.microsoft.com/office/drawing/2014/main" id="{0C334CC7-6EA7-85D7-3411-0D29820A9881}"/>
              </a:ext>
            </a:extLst>
          </p:cNvPr>
          <p:cNvPicPr>
            <a:picLocks noChangeAspect="1"/>
          </p:cNvPicPr>
          <p:nvPr/>
        </p:nvPicPr>
        <p:blipFill>
          <a:blip r:embed="rId6"/>
          <a:stretch>
            <a:fillRect/>
          </a:stretch>
        </p:blipFill>
        <p:spPr>
          <a:xfrm>
            <a:off x="0" y="1355270"/>
            <a:ext cx="9098896" cy="454944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953" name="Google Shape;953;p38"/>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954" name="Google Shape;954;p38"/>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955" name="Google Shape;955;p38"/>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956" name="Google Shape;956;p3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958" name="Google Shape;958;p38"/>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Grid Search: Monte Carlo</a:t>
            </a:r>
            <a:endParaRPr sz="4000"/>
          </a:p>
        </p:txBody>
      </p:sp>
      <p:pic>
        <p:nvPicPr>
          <p:cNvPr id="3" name="Immagine 2" descr="Immagine che contiene testo, schermata, Policromia, diagramma&#10;&#10;Il contenuto generato dall'IA potrebbe non essere corretto.">
            <a:extLst>
              <a:ext uri="{FF2B5EF4-FFF2-40B4-BE49-F238E27FC236}">
                <a16:creationId xmlns:a16="http://schemas.microsoft.com/office/drawing/2014/main" id="{BC274C6D-D624-8361-5CE2-8ECCF9045D42}"/>
              </a:ext>
            </a:extLst>
          </p:cNvPr>
          <p:cNvPicPr>
            <a:picLocks noChangeAspect="1"/>
          </p:cNvPicPr>
          <p:nvPr/>
        </p:nvPicPr>
        <p:blipFill>
          <a:blip r:embed="rId6"/>
          <a:stretch>
            <a:fillRect/>
          </a:stretch>
        </p:blipFill>
        <p:spPr>
          <a:xfrm>
            <a:off x="0" y="1143000"/>
            <a:ext cx="9144000" cy="45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pic>
        <p:nvPicPr>
          <p:cNvPr id="964" name="Google Shape;964;p39"/>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965" name="Google Shape;965;p39"/>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966" name="Google Shape;966;p39"/>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967" name="Google Shape;967;p3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26</a:t>
            </a:fld>
            <a:endParaRPr/>
          </a:p>
        </p:txBody>
      </p:sp>
      <p:sp>
        <p:nvSpPr>
          <p:cNvPr id="968" name="Google Shape;968;p39"/>
          <p:cNvSpPr txBox="1"/>
          <p:nvPr/>
        </p:nvSpPr>
        <p:spPr>
          <a:xfrm>
            <a:off x="236000" y="224400"/>
            <a:ext cx="7505100" cy="28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GB" sz="4000" b="1">
                <a:solidFill>
                  <a:schemeClr val="lt1"/>
                </a:solidFill>
                <a:latin typeface="Calibri"/>
                <a:ea typeface="Calibri"/>
                <a:cs typeface="Calibri"/>
                <a:sym typeface="Calibri"/>
              </a:rPr>
              <a:t>Phase transition</a:t>
            </a:r>
            <a:endParaRPr sz="4000">
              <a:solidFill>
                <a:schemeClr val="dk1"/>
              </a:solidFill>
            </a:endParaRPr>
          </a:p>
        </p:txBody>
      </p:sp>
      <p:sp>
        <p:nvSpPr>
          <p:cNvPr id="969" name="Google Shape;969;p39"/>
          <p:cNvSpPr txBox="1"/>
          <p:nvPr/>
        </p:nvSpPr>
        <p:spPr>
          <a:xfrm>
            <a:off x="948825" y="1380300"/>
            <a:ext cx="6316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970" name="Google Shape;970;p39" title="fase_transition.png"/>
          <p:cNvPicPr preferRelativeResize="0"/>
          <p:nvPr/>
        </p:nvPicPr>
        <p:blipFill rotWithShape="1">
          <a:blip r:embed="rId6">
            <a:alphaModFix/>
          </a:blip>
          <a:srcRect l="4877" r="5299"/>
          <a:stretch/>
        </p:blipFill>
        <p:spPr>
          <a:xfrm>
            <a:off x="-61175" y="951175"/>
            <a:ext cx="9205175" cy="4259975"/>
          </a:xfrm>
          <a:prstGeom prst="rect">
            <a:avLst/>
          </a:prstGeom>
          <a:noFill/>
          <a:ln>
            <a:noFill/>
          </a:ln>
        </p:spPr>
      </p:pic>
      <p:sp>
        <p:nvSpPr>
          <p:cNvPr id="971" name="Google Shape;971;p39"/>
          <p:cNvSpPr txBox="1"/>
          <p:nvPr/>
        </p:nvSpPr>
        <p:spPr>
          <a:xfrm>
            <a:off x="3039600" y="5296950"/>
            <a:ext cx="3261900" cy="5490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chemeClr val="dk1"/>
                </a:solidFill>
                <a:latin typeface="Calibri"/>
                <a:ea typeface="Calibri"/>
                <a:cs typeface="Calibri"/>
                <a:sym typeface="Calibri"/>
              </a:rPr>
              <a:t>Phase transition at T </a:t>
            </a:r>
            <a:r>
              <a:rPr lang="en-GB" sz="2000">
                <a:solidFill>
                  <a:schemeClr val="dk1"/>
                </a:solidFill>
              </a:rPr>
              <a:t>≃ </a:t>
            </a:r>
            <a:r>
              <a:rPr lang="en-GB" sz="2000">
                <a:solidFill>
                  <a:schemeClr val="dk1"/>
                </a:solidFill>
                <a:latin typeface="Calibri"/>
                <a:ea typeface="Calibri"/>
                <a:cs typeface="Calibri"/>
                <a:sym typeface="Calibri"/>
              </a:rPr>
              <a:t>0.35</a:t>
            </a:r>
            <a:endParaRPr sz="2000">
              <a:solidFill>
                <a:schemeClr val="dk1"/>
              </a:solidFill>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972" name="Google Shape;972;p39"/>
          <p:cNvSpPr/>
          <p:nvPr/>
        </p:nvSpPr>
        <p:spPr>
          <a:xfrm>
            <a:off x="2464275" y="1677800"/>
            <a:ext cx="1144800" cy="2857500"/>
          </a:xfrm>
          <a:prstGeom prst="roundRect">
            <a:avLst>
              <a:gd name="adj" fmla="val 16667"/>
            </a:avLst>
          </a:prstGeom>
          <a:noFill/>
          <a:ln w="19050"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73" name="Google Shape;973;p39"/>
          <p:cNvSpPr/>
          <p:nvPr/>
        </p:nvSpPr>
        <p:spPr>
          <a:xfrm>
            <a:off x="6868475" y="1677800"/>
            <a:ext cx="1007700" cy="2857500"/>
          </a:xfrm>
          <a:prstGeom prst="roundRect">
            <a:avLst>
              <a:gd name="adj" fmla="val 16667"/>
            </a:avLst>
          </a:prstGeom>
          <a:noFill/>
          <a:ln w="19050"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974" name="Google Shape;974;p39"/>
          <p:cNvCxnSpPr>
            <a:stCxn id="971" idx="0"/>
          </p:cNvCxnSpPr>
          <p:nvPr/>
        </p:nvCxnSpPr>
        <p:spPr>
          <a:xfrm rot="10800000">
            <a:off x="3574050" y="4482750"/>
            <a:ext cx="1096500" cy="814200"/>
          </a:xfrm>
          <a:prstGeom prst="straightConnector1">
            <a:avLst/>
          </a:prstGeom>
          <a:noFill/>
          <a:ln w="19050" cap="flat" cmpd="sng">
            <a:solidFill>
              <a:schemeClr val="accent6"/>
            </a:solidFill>
            <a:prstDash val="solid"/>
            <a:round/>
            <a:headEnd type="none" w="med" len="med"/>
            <a:tailEnd type="triangle" w="med" len="med"/>
          </a:ln>
        </p:spPr>
      </p:cxnSp>
      <p:cxnSp>
        <p:nvCxnSpPr>
          <p:cNvPr id="975" name="Google Shape;975;p39"/>
          <p:cNvCxnSpPr/>
          <p:nvPr/>
        </p:nvCxnSpPr>
        <p:spPr>
          <a:xfrm rot="10800000" flipH="1">
            <a:off x="4670550" y="4500450"/>
            <a:ext cx="2215500" cy="796500"/>
          </a:xfrm>
          <a:prstGeom prst="straightConnector1">
            <a:avLst/>
          </a:prstGeom>
          <a:noFill/>
          <a:ln w="19050" cap="flat" cmpd="sng">
            <a:solidFill>
              <a:schemeClr val="accent6"/>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1"/>
                                        </p:tgtEl>
                                        <p:attrNameLst>
                                          <p:attrName>style.visibility</p:attrName>
                                        </p:attrNameLst>
                                      </p:cBhvr>
                                      <p:to>
                                        <p:strVal val="visible"/>
                                      </p:to>
                                    </p:set>
                                    <p:animEffect transition="in" filter="fade">
                                      <p:cBhvr>
                                        <p:cTn id="7" dur="1000"/>
                                        <p:tgtEl>
                                          <p:spTgt spid="971"/>
                                        </p:tgtEl>
                                      </p:cBhvr>
                                    </p:animEffect>
                                  </p:childTnLst>
                                </p:cTn>
                              </p:par>
                              <p:par>
                                <p:cTn id="8" presetID="10" presetClass="entr" presetSubtype="0" fill="hold" nodeType="withEffect">
                                  <p:stCondLst>
                                    <p:cond delay="0"/>
                                  </p:stCondLst>
                                  <p:childTnLst>
                                    <p:set>
                                      <p:cBhvr>
                                        <p:cTn id="9" dur="1" fill="hold">
                                          <p:stCondLst>
                                            <p:cond delay="0"/>
                                          </p:stCondLst>
                                        </p:cTn>
                                        <p:tgtEl>
                                          <p:spTgt spid="972"/>
                                        </p:tgtEl>
                                        <p:attrNameLst>
                                          <p:attrName>style.visibility</p:attrName>
                                        </p:attrNameLst>
                                      </p:cBhvr>
                                      <p:to>
                                        <p:strVal val="visible"/>
                                      </p:to>
                                    </p:set>
                                    <p:animEffect transition="in" filter="fade">
                                      <p:cBhvr>
                                        <p:cTn id="10" dur="1000"/>
                                        <p:tgtEl>
                                          <p:spTgt spid="972"/>
                                        </p:tgtEl>
                                      </p:cBhvr>
                                    </p:animEffect>
                                  </p:childTnLst>
                                </p:cTn>
                              </p:par>
                              <p:par>
                                <p:cTn id="11" presetID="10" presetClass="entr" presetSubtype="0" fill="hold" nodeType="withEffect">
                                  <p:stCondLst>
                                    <p:cond delay="0"/>
                                  </p:stCondLst>
                                  <p:childTnLst>
                                    <p:set>
                                      <p:cBhvr>
                                        <p:cTn id="12" dur="1" fill="hold">
                                          <p:stCondLst>
                                            <p:cond delay="0"/>
                                          </p:stCondLst>
                                        </p:cTn>
                                        <p:tgtEl>
                                          <p:spTgt spid="974"/>
                                        </p:tgtEl>
                                        <p:attrNameLst>
                                          <p:attrName>style.visibility</p:attrName>
                                        </p:attrNameLst>
                                      </p:cBhvr>
                                      <p:to>
                                        <p:strVal val="visible"/>
                                      </p:to>
                                    </p:set>
                                    <p:animEffect transition="in" filter="fade">
                                      <p:cBhvr>
                                        <p:cTn id="13" dur="1000"/>
                                        <p:tgtEl>
                                          <p:spTgt spid="974"/>
                                        </p:tgtEl>
                                      </p:cBhvr>
                                    </p:animEffect>
                                  </p:childTnLst>
                                </p:cTn>
                              </p:par>
                              <p:par>
                                <p:cTn id="14" presetID="10" presetClass="entr" presetSubtype="0" fill="hold" nodeType="withEffect">
                                  <p:stCondLst>
                                    <p:cond delay="0"/>
                                  </p:stCondLst>
                                  <p:childTnLst>
                                    <p:set>
                                      <p:cBhvr>
                                        <p:cTn id="15" dur="1" fill="hold">
                                          <p:stCondLst>
                                            <p:cond delay="0"/>
                                          </p:stCondLst>
                                        </p:cTn>
                                        <p:tgtEl>
                                          <p:spTgt spid="975"/>
                                        </p:tgtEl>
                                        <p:attrNameLst>
                                          <p:attrName>style.visibility</p:attrName>
                                        </p:attrNameLst>
                                      </p:cBhvr>
                                      <p:to>
                                        <p:strVal val="visible"/>
                                      </p:to>
                                    </p:set>
                                    <p:animEffect transition="in" filter="fade">
                                      <p:cBhvr>
                                        <p:cTn id="16" dur="1000"/>
                                        <p:tgtEl>
                                          <p:spTgt spid="975"/>
                                        </p:tgtEl>
                                      </p:cBhvr>
                                    </p:animEffect>
                                  </p:childTnLst>
                                </p:cTn>
                              </p:par>
                              <p:par>
                                <p:cTn id="17" presetID="10" presetClass="entr" presetSubtype="0" fill="hold" nodeType="withEffect">
                                  <p:stCondLst>
                                    <p:cond delay="0"/>
                                  </p:stCondLst>
                                  <p:childTnLst>
                                    <p:set>
                                      <p:cBhvr>
                                        <p:cTn id="18" dur="1" fill="hold">
                                          <p:stCondLst>
                                            <p:cond delay="0"/>
                                          </p:stCondLst>
                                        </p:cTn>
                                        <p:tgtEl>
                                          <p:spTgt spid="973"/>
                                        </p:tgtEl>
                                        <p:attrNameLst>
                                          <p:attrName>style.visibility</p:attrName>
                                        </p:attrNameLst>
                                      </p:cBhvr>
                                      <p:to>
                                        <p:strVal val="visible"/>
                                      </p:to>
                                    </p:set>
                                    <p:animEffect transition="in" filter="fade">
                                      <p:cBhvr>
                                        <p:cTn id="19" dur="1000"/>
                                        <p:tgtEl>
                                          <p:spTgt spid="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1" name="Google Shape;981;p40"/>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982" name="Google Shape;982;p40"/>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983" name="Google Shape;983;p40"/>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984" name="Google Shape;984;p4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985" name="Google Shape;985;p40"/>
          <p:cNvSpPr txBox="1"/>
          <p:nvPr/>
        </p:nvSpPr>
        <p:spPr>
          <a:xfrm>
            <a:off x="1866475" y="1932700"/>
            <a:ext cx="4009500" cy="19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986" name="Google Shape;986;p40"/>
          <p:cNvSpPr txBox="1"/>
          <p:nvPr/>
        </p:nvSpPr>
        <p:spPr>
          <a:xfrm>
            <a:off x="236000" y="203475"/>
            <a:ext cx="7505100" cy="28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GB" sz="4000" b="1">
                <a:solidFill>
                  <a:schemeClr val="lt1"/>
                </a:solidFill>
                <a:latin typeface="Calibri"/>
                <a:ea typeface="Calibri"/>
                <a:cs typeface="Calibri"/>
                <a:sym typeface="Calibri"/>
              </a:rPr>
              <a:t>Future work</a:t>
            </a:r>
            <a:endParaRPr/>
          </a:p>
        </p:txBody>
      </p:sp>
      <p:sp>
        <p:nvSpPr>
          <p:cNvPr id="987" name="Google Shape;987;p40"/>
          <p:cNvSpPr txBox="1"/>
          <p:nvPr/>
        </p:nvSpPr>
        <p:spPr>
          <a:xfrm>
            <a:off x="835175" y="3729225"/>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00"/>
          </a:p>
        </p:txBody>
      </p:sp>
      <p:sp>
        <p:nvSpPr>
          <p:cNvPr id="988" name="Google Shape;988;p40"/>
          <p:cNvSpPr txBox="1"/>
          <p:nvPr/>
        </p:nvSpPr>
        <p:spPr>
          <a:xfrm>
            <a:off x="4689750" y="3995250"/>
            <a:ext cx="3141900" cy="6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989" name="Google Shape;989;p40"/>
          <p:cNvSpPr txBox="1"/>
          <p:nvPr/>
        </p:nvSpPr>
        <p:spPr>
          <a:xfrm>
            <a:off x="472550" y="1166000"/>
            <a:ext cx="6316800" cy="314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Capacity &amp; Sparsity</a:t>
            </a: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lnSpc>
                <a:spcPct val="115000"/>
              </a:lnSpc>
              <a:spcBef>
                <a:spcPts val="1100"/>
              </a:spcBef>
              <a:spcAft>
                <a:spcPts val="0"/>
              </a:spcAft>
              <a:buNone/>
            </a:pPr>
            <a:endParaRPr sz="950">
              <a:solidFill>
                <a:schemeClr val="dk1"/>
              </a:solidFill>
              <a:highlight>
                <a:srgbClr val="FFFFFF"/>
              </a:highlight>
            </a:endParaRPr>
          </a:p>
          <a:p>
            <a:pPr marL="0" lvl="0" indent="0" algn="l" rtl="0">
              <a:spcBef>
                <a:spcPts val="500"/>
              </a:spcBef>
              <a:spcAft>
                <a:spcPts val="0"/>
              </a:spcAft>
              <a:buNone/>
            </a:pP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Application to Handwritten Digit Recognition with MNIST</a:t>
            </a:r>
            <a:endParaRPr sz="2800">
              <a:solidFill>
                <a:schemeClr val="dk1"/>
              </a:solidFill>
              <a:latin typeface="Calibri"/>
              <a:ea typeface="Calibri"/>
              <a:cs typeface="Calibri"/>
              <a:sym typeface="Calibri"/>
            </a:endParaRPr>
          </a:p>
        </p:txBody>
      </p:sp>
      <p:pic>
        <p:nvPicPr>
          <p:cNvPr id="990" name="Google Shape;990;p40"/>
          <p:cNvPicPr preferRelativeResize="0"/>
          <p:nvPr/>
        </p:nvPicPr>
        <p:blipFill>
          <a:blip r:embed="rId6">
            <a:alphaModFix/>
          </a:blip>
          <a:stretch>
            <a:fillRect/>
          </a:stretch>
        </p:blipFill>
        <p:spPr>
          <a:xfrm>
            <a:off x="6334324" y="3208837"/>
            <a:ext cx="2181024" cy="2737100"/>
          </a:xfrm>
          <a:prstGeom prst="rect">
            <a:avLst/>
          </a:prstGeom>
          <a:noFill/>
          <a:ln>
            <a:noFill/>
          </a:ln>
        </p:spPr>
      </p:pic>
      <p:sp>
        <p:nvSpPr>
          <p:cNvPr id="991" name="Google Shape;991;p40"/>
          <p:cNvSpPr txBox="1"/>
          <p:nvPr/>
        </p:nvSpPr>
        <p:spPr>
          <a:xfrm>
            <a:off x="4308100" y="1284575"/>
            <a:ext cx="4207200" cy="682500"/>
          </a:xfrm>
          <a:prstGeom prst="rect">
            <a:avLst/>
          </a:prstGeom>
          <a:noFill/>
          <a:ln>
            <a:noFill/>
          </a:ln>
        </p:spPr>
        <p:txBody>
          <a:bodyPr spcFirstLastPara="1" wrap="square" lIns="91425" tIns="91425" rIns="91425" bIns="91425" anchor="t" anchorCtr="0">
            <a:noAutofit/>
          </a:bodyPr>
          <a:lstStyle/>
          <a:p>
            <a:pPr marL="457200" lvl="0" indent="-301625" algn="l" rtl="0">
              <a:lnSpc>
                <a:spcPct val="115000"/>
              </a:lnSpc>
              <a:spcBef>
                <a:spcPts val="1100"/>
              </a:spcBef>
              <a:spcAft>
                <a:spcPts val="0"/>
              </a:spcAft>
              <a:buClr>
                <a:schemeClr val="dk1"/>
              </a:buClr>
              <a:buSzPts val="1150"/>
              <a:buChar char="●"/>
            </a:pPr>
            <a:r>
              <a:rPr lang="en-GB" sz="1150">
                <a:solidFill>
                  <a:schemeClr val="dk1"/>
                </a:solidFill>
                <a:highlight>
                  <a:schemeClr val="lt1"/>
                </a:highlight>
              </a:rPr>
              <a:t>Amit, D. J., Gutfreund, H., &amp; Sompolinsky, H. (1987). </a:t>
            </a:r>
            <a:r>
              <a:rPr lang="en-GB" sz="1150" i="1">
                <a:solidFill>
                  <a:schemeClr val="dk1"/>
                </a:solidFill>
                <a:highlight>
                  <a:schemeClr val="lt1"/>
                </a:highlight>
              </a:rPr>
              <a:t>Statistical mechanics of neural networks near saturation</a:t>
            </a:r>
            <a:r>
              <a:rPr lang="en-GB" sz="1150">
                <a:solidFill>
                  <a:schemeClr val="dk1"/>
                </a:solidFill>
                <a:highlight>
                  <a:schemeClr val="lt1"/>
                </a:highlight>
              </a:rPr>
              <a:t>. Annals of Physics, 173(1), 30-67.</a:t>
            </a:r>
            <a:endParaRPr sz="3000">
              <a:solidFill>
                <a:schemeClr val="dk1"/>
              </a:solidFill>
              <a:latin typeface="Calibri"/>
              <a:ea typeface="Calibri"/>
              <a:cs typeface="Calibri"/>
              <a:sym typeface="Calibri"/>
            </a:endParaRPr>
          </a:p>
        </p:txBody>
      </p:sp>
      <p:sp>
        <p:nvSpPr>
          <p:cNvPr id="992" name="Google Shape;992;p40"/>
          <p:cNvSpPr txBox="1"/>
          <p:nvPr/>
        </p:nvSpPr>
        <p:spPr>
          <a:xfrm>
            <a:off x="4308100" y="2139875"/>
            <a:ext cx="4063500" cy="768900"/>
          </a:xfrm>
          <a:prstGeom prst="rect">
            <a:avLst/>
          </a:prstGeom>
          <a:noFill/>
          <a:ln>
            <a:noFill/>
          </a:ln>
        </p:spPr>
        <p:txBody>
          <a:bodyPr spcFirstLastPara="1" wrap="square" lIns="91425" tIns="91425" rIns="91425" bIns="91425" anchor="t" anchorCtr="0">
            <a:spAutoFit/>
          </a:bodyPr>
          <a:lstStyle/>
          <a:p>
            <a:pPr marL="457200" lvl="0" indent="-301625" algn="l" rtl="0">
              <a:lnSpc>
                <a:spcPct val="115000"/>
              </a:lnSpc>
              <a:spcBef>
                <a:spcPts val="1100"/>
              </a:spcBef>
              <a:spcAft>
                <a:spcPts val="0"/>
              </a:spcAft>
              <a:buClr>
                <a:schemeClr val="dk1"/>
              </a:buClr>
              <a:buSzPts val="1150"/>
              <a:buChar char="●"/>
            </a:pPr>
            <a:r>
              <a:rPr lang="en-GB" sz="1150">
                <a:solidFill>
                  <a:schemeClr val="dk1"/>
                </a:solidFill>
                <a:highlight>
                  <a:schemeClr val="lt1"/>
                </a:highlight>
              </a:rPr>
              <a:t>Tsodyks, M. V., &amp; Feigel’man, M. V. (1988). </a:t>
            </a:r>
            <a:r>
              <a:rPr lang="en-GB" sz="1150" i="1">
                <a:solidFill>
                  <a:schemeClr val="dk1"/>
                </a:solidFill>
                <a:highlight>
                  <a:schemeClr val="lt1"/>
                </a:highlight>
              </a:rPr>
              <a:t>The enhanced storage capacity in neural networks with low activity level</a:t>
            </a:r>
            <a:r>
              <a:rPr lang="en-GB" sz="1150">
                <a:solidFill>
                  <a:schemeClr val="dk1"/>
                </a:solidFill>
                <a:highlight>
                  <a:schemeClr val="lt1"/>
                </a:highlight>
              </a:rPr>
              <a:t>. Europhysics Letters, 6(2), 101-105.</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pic>
        <p:nvPicPr>
          <p:cNvPr id="998" name="Google Shape;998;p41"/>
          <p:cNvPicPr preferRelativeResize="0"/>
          <p:nvPr/>
        </p:nvPicPr>
        <p:blipFill rotWithShape="1">
          <a:blip r:embed="rId3">
            <a:alphaModFix/>
          </a:blip>
          <a:srcRect/>
          <a:stretch/>
        </p:blipFill>
        <p:spPr>
          <a:xfrm>
            <a:off x="-36000" y="-139148"/>
            <a:ext cx="9216000" cy="5962351"/>
          </a:xfrm>
          <a:prstGeom prst="rect">
            <a:avLst/>
          </a:prstGeom>
          <a:noFill/>
          <a:ln>
            <a:noFill/>
          </a:ln>
        </p:spPr>
      </p:pic>
      <p:pic>
        <p:nvPicPr>
          <p:cNvPr id="999" name="Google Shape;999;p41"/>
          <p:cNvPicPr preferRelativeResize="0"/>
          <p:nvPr/>
        </p:nvPicPr>
        <p:blipFill rotWithShape="1">
          <a:blip r:embed="rId4">
            <a:alphaModFix/>
          </a:blip>
          <a:srcRect/>
          <a:stretch/>
        </p:blipFill>
        <p:spPr>
          <a:xfrm>
            <a:off x="7142480" y="4895441"/>
            <a:ext cx="1711458" cy="1722380"/>
          </a:xfrm>
          <a:prstGeom prst="rect">
            <a:avLst/>
          </a:prstGeom>
          <a:noFill/>
          <a:ln>
            <a:noFill/>
          </a:ln>
        </p:spPr>
      </p:pic>
      <p:sp>
        <p:nvSpPr>
          <p:cNvPr id="1000" name="Google Shape;1000;p41"/>
          <p:cNvSpPr txBox="1"/>
          <p:nvPr/>
        </p:nvSpPr>
        <p:spPr>
          <a:xfrm>
            <a:off x="1024500" y="1798925"/>
            <a:ext cx="7095000" cy="1108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400" b="1">
                <a:solidFill>
                  <a:schemeClr val="lt1"/>
                </a:solidFill>
                <a:latin typeface="Calibri"/>
                <a:ea typeface="Calibri"/>
                <a:cs typeface="Calibri"/>
                <a:sym typeface="Calibri"/>
              </a:rPr>
              <a:t>Thanks for your attention!</a:t>
            </a:r>
            <a:endParaRPr sz="4400" b="1">
              <a:solidFill>
                <a:schemeClr val="lt1"/>
              </a:solidFill>
              <a:latin typeface="Calibri"/>
              <a:ea typeface="Calibri"/>
              <a:cs typeface="Calibri"/>
              <a:sym typeface="Calibri"/>
            </a:endParaRPr>
          </a:p>
          <a:p>
            <a:pPr marL="0" marR="0" lvl="0" indent="0" algn="l" rtl="0">
              <a:spcBef>
                <a:spcPts val="0"/>
              </a:spcBef>
              <a:spcAft>
                <a:spcPts val="0"/>
              </a:spcAft>
              <a:buNone/>
            </a:pPr>
            <a:endParaRPr sz="22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15"/>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160" name="Google Shape;160;p15"/>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161" name="Google Shape;161;p15"/>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162" name="Google Shape;162;p1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163" name="Google Shape;163;p15"/>
          <p:cNvSpPr/>
          <p:nvPr/>
        </p:nvSpPr>
        <p:spPr>
          <a:xfrm>
            <a:off x="121850" y="1043400"/>
            <a:ext cx="433800" cy="4338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latin typeface="Calibri"/>
                <a:ea typeface="Calibri"/>
                <a:cs typeface="Calibri"/>
                <a:sym typeface="Calibri"/>
              </a:rPr>
              <a:t>1</a:t>
            </a:r>
            <a:endParaRPr sz="2200" b="1">
              <a:latin typeface="Calibri"/>
              <a:ea typeface="Calibri"/>
              <a:cs typeface="Calibri"/>
              <a:sym typeface="Calibri"/>
            </a:endParaRPr>
          </a:p>
        </p:txBody>
      </p:sp>
      <p:sp>
        <p:nvSpPr>
          <p:cNvPr id="164" name="Google Shape;164;p15"/>
          <p:cNvSpPr txBox="1"/>
          <p:nvPr/>
        </p:nvSpPr>
        <p:spPr>
          <a:xfrm>
            <a:off x="604700" y="1073225"/>
            <a:ext cx="21879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chemeClr val="dk1"/>
                </a:solidFill>
                <a:latin typeface="Calibri"/>
                <a:ea typeface="Calibri"/>
                <a:cs typeface="Calibri"/>
                <a:sym typeface="Calibri"/>
              </a:rPr>
              <a:t>Training the model</a:t>
            </a:r>
            <a:endParaRPr sz="2000" b="1">
              <a:solidFill>
                <a:schemeClr val="dk1"/>
              </a:solidFill>
              <a:latin typeface="Calibri"/>
              <a:ea typeface="Calibri"/>
              <a:cs typeface="Calibri"/>
              <a:sym typeface="Calibri"/>
            </a:endParaRPr>
          </a:p>
        </p:txBody>
      </p:sp>
      <p:pic>
        <p:nvPicPr>
          <p:cNvPr id="165" name="Google Shape;165;p15"/>
          <p:cNvPicPr preferRelativeResize="0"/>
          <p:nvPr/>
        </p:nvPicPr>
        <p:blipFill>
          <a:blip r:embed="rId6">
            <a:alphaModFix/>
          </a:blip>
          <a:stretch>
            <a:fillRect/>
          </a:stretch>
        </p:blipFill>
        <p:spPr>
          <a:xfrm>
            <a:off x="622238" y="1813662"/>
            <a:ext cx="2057400" cy="705525"/>
          </a:xfrm>
          <a:prstGeom prst="rect">
            <a:avLst/>
          </a:prstGeom>
          <a:noFill/>
          <a:ln>
            <a:noFill/>
          </a:ln>
        </p:spPr>
      </p:pic>
      <p:sp>
        <p:nvSpPr>
          <p:cNvPr id="166" name="Google Shape;166;p15"/>
          <p:cNvSpPr txBox="1"/>
          <p:nvPr/>
        </p:nvSpPr>
        <p:spPr>
          <a:xfrm>
            <a:off x="734925" y="1507767"/>
            <a:ext cx="16149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Calibri"/>
                <a:ea typeface="Calibri"/>
                <a:cs typeface="Calibri"/>
                <a:sym typeface="Calibri"/>
              </a:rPr>
              <a:t>Energy definition:</a:t>
            </a:r>
            <a:endParaRPr sz="1500">
              <a:solidFill>
                <a:schemeClr val="dk1"/>
              </a:solidFill>
              <a:latin typeface="Calibri"/>
              <a:ea typeface="Calibri"/>
              <a:cs typeface="Calibri"/>
              <a:sym typeface="Calibri"/>
            </a:endParaRPr>
          </a:p>
        </p:txBody>
      </p:sp>
      <p:sp>
        <p:nvSpPr>
          <p:cNvPr id="167" name="Google Shape;167;p15"/>
          <p:cNvSpPr txBox="1"/>
          <p:nvPr/>
        </p:nvSpPr>
        <p:spPr>
          <a:xfrm>
            <a:off x="5267050" y="907575"/>
            <a:ext cx="12186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u="sng">
                <a:solidFill>
                  <a:schemeClr val="dk1"/>
                </a:solidFill>
                <a:latin typeface="Calibri"/>
                <a:ea typeface="Calibri"/>
                <a:cs typeface="Calibri"/>
                <a:sym typeface="Calibri"/>
              </a:rPr>
              <a:t>Hebb’s rule</a:t>
            </a:r>
            <a:endParaRPr sz="1500" u="sng">
              <a:solidFill>
                <a:schemeClr val="dk1"/>
              </a:solidFill>
              <a:latin typeface="Calibri"/>
              <a:ea typeface="Calibri"/>
              <a:cs typeface="Calibri"/>
              <a:sym typeface="Calibri"/>
            </a:endParaRPr>
          </a:p>
        </p:txBody>
      </p:sp>
      <p:pic>
        <p:nvPicPr>
          <p:cNvPr id="168" name="Google Shape;168;p15"/>
          <p:cNvPicPr preferRelativeResize="0"/>
          <p:nvPr/>
        </p:nvPicPr>
        <p:blipFill>
          <a:blip r:embed="rId7">
            <a:alphaModFix/>
          </a:blip>
          <a:stretch>
            <a:fillRect/>
          </a:stretch>
        </p:blipFill>
        <p:spPr>
          <a:xfrm>
            <a:off x="5338189" y="2733750"/>
            <a:ext cx="3801500" cy="769175"/>
          </a:xfrm>
          <a:prstGeom prst="rect">
            <a:avLst/>
          </a:prstGeom>
          <a:noFill/>
          <a:ln>
            <a:noFill/>
          </a:ln>
        </p:spPr>
      </p:pic>
      <p:sp>
        <p:nvSpPr>
          <p:cNvPr id="169" name="Google Shape;169;p15"/>
          <p:cNvSpPr txBox="1"/>
          <p:nvPr/>
        </p:nvSpPr>
        <p:spPr>
          <a:xfrm>
            <a:off x="5267050" y="2507775"/>
            <a:ext cx="13836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u="sng">
                <a:solidFill>
                  <a:schemeClr val="dk1"/>
                </a:solidFill>
                <a:latin typeface="Calibri"/>
                <a:ea typeface="Calibri"/>
                <a:cs typeface="Calibri"/>
                <a:sym typeface="Calibri"/>
              </a:rPr>
              <a:t>Storkey’s rule</a:t>
            </a:r>
            <a:endParaRPr sz="1500" u="sng">
              <a:solidFill>
                <a:schemeClr val="dk1"/>
              </a:solidFill>
              <a:latin typeface="Calibri"/>
              <a:ea typeface="Calibri"/>
              <a:cs typeface="Calibri"/>
              <a:sym typeface="Calibri"/>
            </a:endParaRPr>
          </a:p>
        </p:txBody>
      </p:sp>
      <p:pic>
        <p:nvPicPr>
          <p:cNvPr id="170" name="Google Shape;170;p15"/>
          <p:cNvPicPr preferRelativeResize="0"/>
          <p:nvPr/>
        </p:nvPicPr>
        <p:blipFill>
          <a:blip r:embed="rId8">
            <a:alphaModFix/>
          </a:blip>
          <a:stretch>
            <a:fillRect/>
          </a:stretch>
        </p:blipFill>
        <p:spPr>
          <a:xfrm>
            <a:off x="5776875" y="1829100"/>
            <a:ext cx="3163200" cy="676275"/>
          </a:xfrm>
          <a:prstGeom prst="rect">
            <a:avLst/>
          </a:prstGeom>
          <a:noFill/>
          <a:ln>
            <a:noFill/>
          </a:ln>
        </p:spPr>
      </p:pic>
      <p:sp>
        <p:nvSpPr>
          <p:cNvPr id="171" name="Google Shape;171;p15"/>
          <p:cNvSpPr txBox="1"/>
          <p:nvPr/>
        </p:nvSpPr>
        <p:spPr>
          <a:xfrm>
            <a:off x="5276481" y="1669575"/>
            <a:ext cx="13836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u="sng">
                <a:solidFill>
                  <a:schemeClr val="dk1"/>
                </a:solidFill>
                <a:latin typeface="Calibri"/>
                <a:ea typeface="Calibri"/>
                <a:cs typeface="Calibri"/>
                <a:sym typeface="Calibri"/>
              </a:rPr>
              <a:t>Local coupling</a:t>
            </a:r>
            <a:endParaRPr sz="1500" u="sng">
              <a:solidFill>
                <a:schemeClr val="dk1"/>
              </a:solidFill>
              <a:latin typeface="Calibri"/>
              <a:ea typeface="Calibri"/>
              <a:cs typeface="Calibri"/>
              <a:sym typeface="Calibri"/>
            </a:endParaRPr>
          </a:p>
        </p:txBody>
      </p:sp>
      <p:sp>
        <p:nvSpPr>
          <p:cNvPr id="172" name="Google Shape;172;p15"/>
          <p:cNvSpPr/>
          <p:nvPr/>
        </p:nvSpPr>
        <p:spPr>
          <a:xfrm>
            <a:off x="121850" y="2796000"/>
            <a:ext cx="433800" cy="4338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latin typeface="Calibri"/>
                <a:ea typeface="Calibri"/>
                <a:cs typeface="Calibri"/>
                <a:sym typeface="Calibri"/>
              </a:rPr>
              <a:t>2</a:t>
            </a:r>
            <a:endParaRPr sz="2200" b="1">
              <a:latin typeface="Calibri"/>
              <a:ea typeface="Calibri"/>
              <a:cs typeface="Calibri"/>
              <a:sym typeface="Calibri"/>
            </a:endParaRPr>
          </a:p>
        </p:txBody>
      </p:sp>
      <p:sp>
        <p:nvSpPr>
          <p:cNvPr id="173" name="Google Shape;173;p15"/>
          <p:cNvSpPr txBox="1"/>
          <p:nvPr/>
        </p:nvSpPr>
        <p:spPr>
          <a:xfrm>
            <a:off x="604700" y="2825825"/>
            <a:ext cx="21879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chemeClr val="dk1"/>
                </a:solidFill>
                <a:latin typeface="Calibri"/>
                <a:ea typeface="Calibri"/>
                <a:cs typeface="Calibri"/>
                <a:sym typeface="Calibri"/>
              </a:rPr>
              <a:t>Corrupt patterns</a:t>
            </a:r>
            <a:endParaRPr sz="2000" b="1">
              <a:solidFill>
                <a:schemeClr val="dk1"/>
              </a:solidFill>
              <a:latin typeface="Calibri"/>
              <a:ea typeface="Calibri"/>
              <a:cs typeface="Calibri"/>
              <a:sym typeface="Calibri"/>
            </a:endParaRPr>
          </a:p>
        </p:txBody>
      </p:sp>
      <p:pic>
        <p:nvPicPr>
          <p:cNvPr id="174" name="Google Shape;174;p15"/>
          <p:cNvPicPr preferRelativeResize="0"/>
          <p:nvPr/>
        </p:nvPicPr>
        <p:blipFill rotWithShape="1">
          <a:blip r:embed="rId9">
            <a:alphaModFix/>
          </a:blip>
          <a:srcRect t="33275" r="50956" b="33710"/>
          <a:stretch/>
        </p:blipFill>
        <p:spPr>
          <a:xfrm>
            <a:off x="121851" y="3338125"/>
            <a:ext cx="3058175" cy="1584825"/>
          </a:xfrm>
          <a:prstGeom prst="rect">
            <a:avLst/>
          </a:prstGeom>
          <a:noFill/>
          <a:ln>
            <a:noFill/>
          </a:ln>
        </p:spPr>
      </p:pic>
      <p:pic>
        <p:nvPicPr>
          <p:cNvPr id="175" name="Google Shape;175;p15"/>
          <p:cNvPicPr preferRelativeResize="0"/>
          <p:nvPr/>
        </p:nvPicPr>
        <p:blipFill rotWithShape="1">
          <a:blip r:embed="rId9">
            <a:alphaModFix/>
          </a:blip>
          <a:srcRect l="50956" t="33275" b="33710"/>
          <a:stretch/>
        </p:blipFill>
        <p:spPr>
          <a:xfrm>
            <a:off x="102794" y="4903725"/>
            <a:ext cx="3058175" cy="1584825"/>
          </a:xfrm>
          <a:prstGeom prst="rect">
            <a:avLst/>
          </a:prstGeom>
          <a:noFill/>
          <a:ln>
            <a:noFill/>
          </a:ln>
        </p:spPr>
      </p:pic>
      <p:sp>
        <p:nvSpPr>
          <p:cNvPr id="176" name="Google Shape;176;p15"/>
          <p:cNvSpPr/>
          <p:nvPr/>
        </p:nvSpPr>
        <p:spPr>
          <a:xfrm>
            <a:off x="3724375" y="3479325"/>
            <a:ext cx="433800" cy="4338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latin typeface="Calibri"/>
                <a:ea typeface="Calibri"/>
                <a:cs typeface="Calibri"/>
                <a:sym typeface="Calibri"/>
              </a:rPr>
              <a:t>3</a:t>
            </a:r>
            <a:endParaRPr sz="2200" b="1">
              <a:latin typeface="Calibri"/>
              <a:ea typeface="Calibri"/>
              <a:cs typeface="Calibri"/>
              <a:sym typeface="Calibri"/>
            </a:endParaRPr>
          </a:p>
        </p:txBody>
      </p:sp>
      <p:sp>
        <p:nvSpPr>
          <p:cNvPr id="177" name="Google Shape;177;p15"/>
          <p:cNvSpPr txBox="1"/>
          <p:nvPr/>
        </p:nvSpPr>
        <p:spPr>
          <a:xfrm>
            <a:off x="4158175" y="3498550"/>
            <a:ext cx="21879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chemeClr val="dk1"/>
                </a:solidFill>
                <a:latin typeface="Calibri"/>
                <a:ea typeface="Calibri"/>
                <a:cs typeface="Calibri"/>
                <a:sym typeface="Calibri"/>
              </a:rPr>
              <a:t>Restore data</a:t>
            </a:r>
            <a:endParaRPr sz="2000" b="1">
              <a:solidFill>
                <a:schemeClr val="dk1"/>
              </a:solidFill>
              <a:latin typeface="Calibri"/>
              <a:ea typeface="Calibri"/>
              <a:cs typeface="Calibri"/>
              <a:sym typeface="Calibri"/>
            </a:endParaRPr>
          </a:p>
        </p:txBody>
      </p:sp>
      <p:sp>
        <p:nvSpPr>
          <p:cNvPr id="178" name="Google Shape;178;p15"/>
          <p:cNvSpPr txBox="1"/>
          <p:nvPr/>
        </p:nvSpPr>
        <p:spPr>
          <a:xfrm>
            <a:off x="4158175" y="3882675"/>
            <a:ext cx="4259700" cy="6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Calibri"/>
                <a:ea typeface="Calibri"/>
                <a:cs typeface="Calibri"/>
                <a:sym typeface="Calibri"/>
              </a:rPr>
              <a:t>Different error correction algorithms to minimize H:</a:t>
            </a:r>
            <a:endParaRPr sz="1500">
              <a:solidFill>
                <a:schemeClr val="dk1"/>
              </a:solidFill>
              <a:latin typeface="Calibri"/>
              <a:ea typeface="Calibri"/>
              <a:cs typeface="Calibri"/>
              <a:sym typeface="Calibri"/>
            </a:endParaRPr>
          </a:p>
        </p:txBody>
      </p:sp>
      <p:cxnSp>
        <p:nvCxnSpPr>
          <p:cNvPr id="179" name="Google Shape;179;p15"/>
          <p:cNvCxnSpPr/>
          <p:nvPr/>
        </p:nvCxnSpPr>
        <p:spPr>
          <a:xfrm>
            <a:off x="2878250" y="2078525"/>
            <a:ext cx="2225700" cy="9300"/>
          </a:xfrm>
          <a:prstGeom prst="straightConnector1">
            <a:avLst/>
          </a:prstGeom>
          <a:noFill/>
          <a:ln w="19050" cap="flat" cmpd="sng">
            <a:solidFill>
              <a:schemeClr val="dk1"/>
            </a:solidFill>
            <a:prstDash val="solid"/>
            <a:round/>
            <a:headEnd type="none" w="med" len="med"/>
            <a:tailEnd type="triangle" w="med" len="med"/>
          </a:ln>
        </p:spPr>
      </p:cxnSp>
      <p:sp>
        <p:nvSpPr>
          <p:cNvPr id="180" name="Google Shape;180;p15"/>
          <p:cNvSpPr txBox="1"/>
          <p:nvPr/>
        </p:nvSpPr>
        <p:spPr>
          <a:xfrm>
            <a:off x="2827500" y="1690138"/>
            <a:ext cx="22917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Calibri"/>
                <a:ea typeface="Calibri"/>
                <a:cs typeface="Calibri"/>
                <a:sym typeface="Calibri"/>
              </a:rPr>
              <a:t>Coupling matrix definitions</a:t>
            </a:r>
            <a:endParaRPr sz="1500">
              <a:solidFill>
                <a:schemeClr val="dk1"/>
              </a:solidFill>
              <a:latin typeface="Calibri"/>
              <a:ea typeface="Calibri"/>
              <a:cs typeface="Calibri"/>
              <a:sym typeface="Calibri"/>
            </a:endParaRPr>
          </a:p>
        </p:txBody>
      </p:sp>
      <p:cxnSp>
        <p:nvCxnSpPr>
          <p:cNvPr id="181" name="Google Shape;181;p15"/>
          <p:cNvCxnSpPr/>
          <p:nvPr/>
        </p:nvCxnSpPr>
        <p:spPr>
          <a:xfrm>
            <a:off x="5267181" y="1161225"/>
            <a:ext cx="9300" cy="2057400"/>
          </a:xfrm>
          <a:prstGeom prst="straightConnector1">
            <a:avLst/>
          </a:prstGeom>
          <a:noFill/>
          <a:ln w="19050" cap="flat" cmpd="sng">
            <a:solidFill>
              <a:schemeClr val="dk1"/>
            </a:solidFill>
            <a:prstDash val="solid"/>
            <a:round/>
            <a:headEnd type="none" w="med" len="med"/>
            <a:tailEnd type="none" w="med" len="med"/>
          </a:ln>
        </p:spPr>
      </p:cxnSp>
      <p:sp>
        <p:nvSpPr>
          <p:cNvPr id="182" name="Google Shape;182;p15"/>
          <p:cNvSpPr txBox="1"/>
          <p:nvPr/>
        </p:nvSpPr>
        <p:spPr>
          <a:xfrm>
            <a:off x="4323025" y="4298125"/>
            <a:ext cx="4347600" cy="1119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Calibri"/>
              <a:buChar char="●"/>
            </a:pPr>
            <a:r>
              <a:rPr lang="en-GB" sz="1500" u="sng">
                <a:solidFill>
                  <a:schemeClr val="dk1"/>
                </a:solidFill>
                <a:latin typeface="Calibri"/>
                <a:ea typeface="Calibri"/>
                <a:cs typeface="Calibri"/>
                <a:sym typeface="Calibri"/>
              </a:rPr>
              <a:t>Asynchronous sign rule</a:t>
            </a:r>
            <a:endParaRPr sz="1500" u="sng">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GB" sz="1500" u="sng">
                <a:solidFill>
                  <a:schemeClr val="dk1"/>
                </a:solidFill>
                <a:latin typeface="Calibri"/>
                <a:ea typeface="Calibri"/>
                <a:cs typeface="Calibri"/>
                <a:sym typeface="Calibri"/>
              </a:rPr>
              <a:t>Synchronous sign rule</a:t>
            </a:r>
            <a:endParaRPr sz="1500" u="sng">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GB" sz="1500" u="sng">
                <a:solidFill>
                  <a:schemeClr val="dk1"/>
                </a:solidFill>
                <a:latin typeface="Calibri"/>
                <a:ea typeface="Calibri"/>
                <a:cs typeface="Calibri"/>
                <a:sym typeface="Calibri"/>
              </a:rPr>
              <a:t>Monte Carlo sampling with Metropolis Algorithm</a:t>
            </a:r>
            <a:endParaRPr sz="1500" u="sng">
              <a:solidFill>
                <a:schemeClr val="dk1"/>
              </a:solidFill>
              <a:latin typeface="Calibri"/>
              <a:ea typeface="Calibri"/>
              <a:cs typeface="Calibri"/>
              <a:sym typeface="Calibri"/>
            </a:endParaRPr>
          </a:p>
        </p:txBody>
      </p:sp>
      <p:sp>
        <p:nvSpPr>
          <p:cNvPr id="183" name="Google Shape;183;p15"/>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Overview of the model</a:t>
            </a:r>
            <a:endParaRPr/>
          </a:p>
        </p:txBody>
      </p:sp>
      <p:sp>
        <p:nvSpPr>
          <p:cNvPr id="184" name="Google Shape;184;p15"/>
          <p:cNvSpPr/>
          <p:nvPr/>
        </p:nvSpPr>
        <p:spPr>
          <a:xfrm>
            <a:off x="3716861" y="5479238"/>
            <a:ext cx="433800" cy="4338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latin typeface="Calibri"/>
                <a:ea typeface="Calibri"/>
                <a:cs typeface="Calibri"/>
                <a:sym typeface="Calibri"/>
              </a:rPr>
              <a:t>+</a:t>
            </a:r>
            <a:endParaRPr sz="2200" b="1">
              <a:latin typeface="Calibri"/>
              <a:ea typeface="Calibri"/>
              <a:cs typeface="Calibri"/>
              <a:sym typeface="Calibri"/>
            </a:endParaRPr>
          </a:p>
        </p:txBody>
      </p:sp>
      <p:sp>
        <p:nvSpPr>
          <p:cNvPr id="185" name="Google Shape;185;p15"/>
          <p:cNvSpPr txBox="1"/>
          <p:nvPr/>
        </p:nvSpPr>
        <p:spPr>
          <a:xfrm>
            <a:off x="4158175" y="5479750"/>
            <a:ext cx="39333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chemeClr val="dk1"/>
                </a:solidFill>
                <a:latin typeface="Calibri"/>
                <a:ea typeface="Calibri"/>
                <a:cs typeface="Calibri"/>
                <a:sym typeface="Calibri"/>
              </a:rPr>
              <a:t>Check overlap for convergence:</a:t>
            </a:r>
            <a:endParaRPr sz="2000" b="1">
              <a:solidFill>
                <a:schemeClr val="dk1"/>
              </a:solidFill>
              <a:latin typeface="Calibri"/>
              <a:ea typeface="Calibri"/>
              <a:cs typeface="Calibri"/>
              <a:sym typeface="Calibri"/>
            </a:endParaRPr>
          </a:p>
        </p:txBody>
      </p:sp>
      <p:pic>
        <p:nvPicPr>
          <p:cNvPr id="186" name="Google Shape;186;p15"/>
          <p:cNvPicPr preferRelativeResize="0"/>
          <p:nvPr/>
        </p:nvPicPr>
        <p:blipFill rotWithShape="1">
          <a:blip r:embed="rId10">
            <a:alphaModFix/>
          </a:blip>
          <a:srcRect l="34335"/>
          <a:stretch/>
        </p:blipFill>
        <p:spPr>
          <a:xfrm>
            <a:off x="7582883" y="5288400"/>
            <a:ext cx="1461500" cy="862600"/>
          </a:xfrm>
          <a:prstGeom prst="rect">
            <a:avLst/>
          </a:prstGeom>
          <a:noFill/>
          <a:ln>
            <a:noFill/>
          </a:ln>
        </p:spPr>
      </p:pic>
      <p:pic>
        <p:nvPicPr>
          <p:cNvPr id="187" name="Google Shape;187;p15"/>
          <p:cNvPicPr preferRelativeResize="0"/>
          <p:nvPr/>
        </p:nvPicPr>
        <p:blipFill>
          <a:blip r:embed="rId11">
            <a:alphaModFix/>
          </a:blip>
          <a:stretch>
            <a:fillRect/>
          </a:stretch>
        </p:blipFill>
        <p:spPr>
          <a:xfrm>
            <a:off x="6346075" y="1082688"/>
            <a:ext cx="1697655" cy="612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005"/>
        <p:cNvGrpSpPr/>
        <p:nvPr/>
      </p:nvGrpSpPr>
      <p:grpSpPr>
        <a:xfrm>
          <a:off x="0" y="0"/>
          <a:ext cx="0" cy="0"/>
          <a:chOff x="0" y="0"/>
          <a:chExt cx="0" cy="0"/>
        </a:xfrm>
      </p:grpSpPr>
      <p:pic>
        <p:nvPicPr>
          <p:cNvPr id="1006" name="Google Shape;1006;p42"/>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1007" name="Google Shape;1007;p42"/>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1008" name="Google Shape;1008;p42"/>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1009" name="Google Shape;1009;p4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29</a:t>
            </a:fld>
            <a:endParaRPr/>
          </a:p>
        </p:txBody>
      </p:sp>
      <p:sp>
        <p:nvSpPr>
          <p:cNvPr id="1010" name="Google Shape;1010;p42"/>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Overview of parameters</a:t>
            </a:r>
            <a:endParaRPr/>
          </a:p>
        </p:txBody>
      </p:sp>
      <p:sp>
        <p:nvSpPr>
          <p:cNvPr id="1011" name="Google Shape;1011;p42"/>
          <p:cNvSpPr txBox="1"/>
          <p:nvPr/>
        </p:nvSpPr>
        <p:spPr>
          <a:xfrm>
            <a:off x="236000" y="1033800"/>
            <a:ext cx="3810300" cy="479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300" b="1">
                <a:solidFill>
                  <a:schemeClr val="dk1"/>
                </a:solidFill>
                <a:latin typeface="Calibri"/>
                <a:ea typeface="Calibri"/>
                <a:cs typeface="Calibri"/>
                <a:sym typeface="Calibri"/>
              </a:rPr>
              <a:t>Overview of Hyperparameters</a:t>
            </a:r>
            <a:endParaRPr sz="1300" b="1">
              <a:solidFill>
                <a:schemeClr val="dk1"/>
              </a:solidFill>
              <a:latin typeface="Calibri"/>
              <a:ea typeface="Calibri"/>
              <a:cs typeface="Calibri"/>
              <a:sym typeface="Calibri"/>
            </a:endParaRPr>
          </a:p>
          <a:p>
            <a:pPr marL="457200" lvl="0" indent="-311150" algn="l" rtl="0">
              <a:lnSpc>
                <a:spcPct val="115000"/>
              </a:lnSpc>
              <a:spcBef>
                <a:spcPts val="1200"/>
              </a:spcBef>
              <a:spcAft>
                <a:spcPts val="0"/>
              </a:spcAft>
              <a:buClr>
                <a:schemeClr val="dk1"/>
              </a:buClr>
              <a:buSzPts val="1300"/>
              <a:buChar char="●"/>
            </a:pPr>
            <a:r>
              <a:rPr lang="en-GB" sz="1300" b="1">
                <a:solidFill>
                  <a:schemeClr val="dk1"/>
                </a:solidFill>
                <a:latin typeface="Calibri"/>
                <a:ea typeface="Calibri"/>
                <a:cs typeface="Calibri"/>
                <a:sym typeface="Calibri"/>
              </a:rPr>
              <a:t>q</a:t>
            </a:r>
            <a:r>
              <a:rPr lang="en-GB" sz="1300">
                <a:solidFill>
                  <a:schemeClr val="dk1"/>
                </a:solidFill>
                <a:latin typeface="Calibri"/>
                <a:ea typeface="Calibri"/>
                <a:cs typeface="Calibri"/>
                <a:sym typeface="Calibri"/>
              </a:rPr>
              <a:t>: (Corruption level)</a:t>
            </a:r>
            <a:br>
              <a:rPr lang="en-GB" sz="1300">
                <a:solidFill>
                  <a:schemeClr val="dk1"/>
                </a:solidFill>
                <a:latin typeface="Calibri"/>
                <a:ea typeface="Calibri"/>
                <a:cs typeface="Calibri"/>
                <a:sym typeface="Calibri"/>
              </a:rPr>
            </a:br>
            <a:endParaRPr sz="1300">
              <a:solidFill>
                <a:schemeClr val="dk1"/>
              </a:solidFill>
              <a:latin typeface="Calibri"/>
              <a:ea typeface="Calibri"/>
              <a:cs typeface="Calibri"/>
              <a:sym typeface="Calibri"/>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Calibri"/>
                <a:ea typeface="Calibri"/>
                <a:cs typeface="Calibri"/>
                <a:sym typeface="Calibri"/>
              </a:rPr>
              <a:t>n_patterns</a:t>
            </a:r>
            <a:r>
              <a:rPr lang="en-GB" sz="1300">
                <a:solidFill>
                  <a:schemeClr val="dk1"/>
                </a:solidFill>
                <a:latin typeface="Calibri"/>
                <a:ea typeface="Calibri"/>
                <a:cs typeface="Calibri"/>
                <a:sym typeface="Calibri"/>
              </a:rPr>
              <a:t>:  (Number of patterns)</a:t>
            </a:r>
            <a:br>
              <a:rPr lang="en-GB" sz="1300">
                <a:solidFill>
                  <a:schemeClr val="dk1"/>
                </a:solidFill>
                <a:latin typeface="Calibri"/>
                <a:ea typeface="Calibri"/>
                <a:cs typeface="Calibri"/>
                <a:sym typeface="Calibri"/>
              </a:rPr>
            </a:br>
            <a:endParaRPr sz="1300">
              <a:solidFill>
                <a:schemeClr val="dk1"/>
              </a:solidFill>
              <a:latin typeface="Calibri"/>
              <a:ea typeface="Calibri"/>
              <a:cs typeface="Calibri"/>
              <a:sym typeface="Calibri"/>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Calibri"/>
                <a:ea typeface="Calibri"/>
                <a:cs typeface="Calibri"/>
                <a:sym typeface="Calibri"/>
              </a:rPr>
              <a:t>dim</a:t>
            </a:r>
            <a:r>
              <a:rPr lang="en-GB" sz="1300">
                <a:solidFill>
                  <a:schemeClr val="dk1"/>
                </a:solidFill>
                <a:latin typeface="Calibri"/>
                <a:ea typeface="Calibri"/>
                <a:cs typeface="Calibri"/>
                <a:sym typeface="Calibri"/>
              </a:rPr>
              <a:t>: (Dimensions of the patterns)</a:t>
            </a:r>
            <a:br>
              <a:rPr lang="en-GB" sz="1300">
                <a:solidFill>
                  <a:schemeClr val="dk1"/>
                </a:solidFill>
                <a:latin typeface="Calibri"/>
                <a:ea typeface="Calibri"/>
                <a:cs typeface="Calibri"/>
                <a:sym typeface="Calibri"/>
              </a:rPr>
            </a:br>
            <a:endParaRPr sz="1300">
              <a:solidFill>
                <a:schemeClr val="dk1"/>
              </a:solidFill>
              <a:latin typeface="Calibri"/>
              <a:ea typeface="Calibri"/>
              <a:cs typeface="Calibri"/>
              <a:sym typeface="Calibri"/>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Calibri"/>
                <a:ea typeface="Calibri"/>
                <a:cs typeface="Calibri"/>
                <a:sym typeface="Calibri"/>
              </a:rPr>
              <a:t>update_method</a:t>
            </a:r>
            <a:r>
              <a:rPr lang="en-GB" sz="1300">
                <a:solidFill>
                  <a:schemeClr val="dk1"/>
                </a:solidFill>
                <a:latin typeface="Calibri"/>
                <a:ea typeface="Calibri"/>
                <a:cs typeface="Calibri"/>
                <a:sym typeface="Calibri"/>
              </a:rPr>
              <a:t>:</a:t>
            </a:r>
            <a:br>
              <a:rPr lang="en-GB" sz="1300">
                <a:solidFill>
                  <a:schemeClr val="dk1"/>
                </a:solidFill>
                <a:latin typeface="Calibri"/>
                <a:ea typeface="Calibri"/>
                <a:cs typeface="Calibri"/>
                <a:sym typeface="Calibri"/>
              </a:rPr>
            </a:br>
            <a:endParaRPr sz="1300">
              <a:solidFill>
                <a:schemeClr val="dk1"/>
              </a:solidFill>
              <a:latin typeface="Calibri"/>
              <a:ea typeface="Calibri"/>
              <a:cs typeface="Calibri"/>
              <a:sym typeface="Calibri"/>
            </a:endParaRPr>
          </a:p>
          <a:p>
            <a:pPr marL="914400" lvl="1" indent="-311150" algn="l" rtl="0">
              <a:lnSpc>
                <a:spcPct val="115000"/>
              </a:lnSpc>
              <a:spcBef>
                <a:spcPts val="0"/>
              </a:spcBef>
              <a:spcAft>
                <a:spcPts val="0"/>
              </a:spcAft>
              <a:buClr>
                <a:schemeClr val="dk1"/>
              </a:buClr>
              <a:buSzPts val="1300"/>
              <a:buFont typeface="Calibri"/>
              <a:buChar char="○"/>
            </a:pPr>
            <a:r>
              <a:rPr lang="en-GB" sz="1300" b="1">
                <a:solidFill>
                  <a:schemeClr val="dk1"/>
                </a:solidFill>
                <a:latin typeface="Calibri"/>
                <a:ea typeface="Calibri"/>
                <a:cs typeface="Calibri"/>
                <a:sym typeface="Calibri"/>
              </a:rPr>
              <a:t>Synchronous</a:t>
            </a:r>
            <a:endParaRPr sz="1300" b="1">
              <a:solidFill>
                <a:schemeClr val="dk1"/>
              </a:solidFill>
              <a:latin typeface="Calibri"/>
              <a:ea typeface="Calibri"/>
              <a:cs typeface="Calibri"/>
              <a:sym typeface="Calibri"/>
            </a:endParaRPr>
          </a:p>
          <a:p>
            <a:pPr marL="914400" lvl="1" indent="-311150" algn="l" rtl="0">
              <a:lnSpc>
                <a:spcPct val="115000"/>
              </a:lnSpc>
              <a:spcBef>
                <a:spcPts val="0"/>
              </a:spcBef>
              <a:spcAft>
                <a:spcPts val="0"/>
              </a:spcAft>
              <a:buClr>
                <a:schemeClr val="dk1"/>
              </a:buClr>
              <a:buSzPts val="1300"/>
              <a:buFont typeface="Calibri"/>
              <a:buChar char="○"/>
            </a:pPr>
            <a:r>
              <a:rPr lang="en-GB" sz="1300" b="1">
                <a:solidFill>
                  <a:schemeClr val="dk1"/>
                </a:solidFill>
                <a:latin typeface="Calibri"/>
                <a:ea typeface="Calibri"/>
                <a:cs typeface="Calibri"/>
                <a:sym typeface="Calibri"/>
              </a:rPr>
              <a:t>Asynchronous</a:t>
            </a:r>
            <a:endParaRPr sz="1300" b="1">
              <a:solidFill>
                <a:schemeClr val="dk1"/>
              </a:solidFill>
              <a:latin typeface="Calibri"/>
              <a:ea typeface="Calibri"/>
              <a:cs typeface="Calibri"/>
              <a:sym typeface="Calibri"/>
            </a:endParaRPr>
          </a:p>
          <a:p>
            <a:pPr marL="914400" lvl="1" indent="-311150" algn="l" rtl="0">
              <a:lnSpc>
                <a:spcPct val="115000"/>
              </a:lnSpc>
              <a:spcBef>
                <a:spcPts val="0"/>
              </a:spcBef>
              <a:spcAft>
                <a:spcPts val="0"/>
              </a:spcAft>
              <a:buClr>
                <a:schemeClr val="dk1"/>
              </a:buClr>
              <a:buSzPts val="1300"/>
              <a:buFont typeface="Calibri"/>
              <a:buChar char="○"/>
            </a:pPr>
            <a:r>
              <a:rPr lang="en-GB" sz="1300" b="1">
                <a:solidFill>
                  <a:schemeClr val="dk1"/>
                </a:solidFill>
                <a:latin typeface="Calibri"/>
                <a:ea typeface="Calibri"/>
                <a:cs typeface="Calibri"/>
                <a:sym typeface="Calibri"/>
              </a:rPr>
              <a:t>Monte Carlo</a:t>
            </a:r>
            <a:endParaRPr sz="1300" b="1">
              <a:solidFill>
                <a:schemeClr val="dk1"/>
              </a:solidFill>
              <a:latin typeface="Calibri"/>
              <a:ea typeface="Calibri"/>
              <a:cs typeface="Calibri"/>
              <a:sym typeface="Calibri"/>
            </a:endParaRPr>
          </a:p>
          <a:p>
            <a:pPr marL="1371600" lvl="2" indent="-311150" algn="l" rtl="0">
              <a:lnSpc>
                <a:spcPct val="115000"/>
              </a:lnSpc>
              <a:spcBef>
                <a:spcPts val="0"/>
              </a:spcBef>
              <a:spcAft>
                <a:spcPts val="0"/>
              </a:spcAft>
              <a:buClr>
                <a:schemeClr val="dk1"/>
              </a:buClr>
              <a:buSzPts val="1300"/>
              <a:buChar char="■"/>
            </a:pPr>
            <a:r>
              <a:rPr lang="en-GB" sz="1300" b="1">
                <a:solidFill>
                  <a:schemeClr val="dk1"/>
                </a:solidFill>
                <a:latin typeface="Calibri"/>
                <a:ea typeface="Calibri"/>
                <a:cs typeface="Calibri"/>
                <a:sym typeface="Calibri"/>
              </a:rPr>
              <a:t>T</a:t>
            </a:r>
            <a:r>
              <a:rPr lang="en-GB" sz="1300">
                <a:solidFill>
                  <a:schemeClr val="dk1"/>
                </a:solidFill>
                <a:latin typeface="Calibri"/>
                <a:ea typeface="Calibri"/>
                <a:cs typeface="Calibri"/>
                <a:sym typeface="Calibri"/>
              </a:rPr>
              <a:t>: (Temperature)</a:t>
            </a:r>
            <a:endParaRPr sz="1300">
              <a:solidFill>
                <a:schemeClr val="dk1"/>
              </a:solidFill>
              <a:latin typeface="Calibri"/>
              <a:ea typeface="Calibri"/>
              <a:cs typeface="Calibri"/>
              <a:sym typeface="Calibri"/>
            </a:endParaRPr>
          </a:p>
          <a:p>
            <a:pPr marL="1371600" lvl="2" indent="-311150" algn="l" rtl="0">
              <a:lnSpc>
                <a:spcPct val="115000"/>
              </a:lnSpc>
              <a:spcBef>
                <a:spcPts val="0"/>
              </a:spcBef>
              <a:spcAft>
                <a:spcPts val="0"/>
              </a:spcAft>
              <a:buClr>
                <a:schemeClr val="dk1"/>
              </a:buClr>
              <a:buSzPts val="1300"/>
              <a:buChar char="■"/>
            </a:pPr>
            <a:r>
              <a:rPr lang="en-GB" sz="1300" b="1">
                <a:solidFill>
                  <a:schemeClr val="dk1"/>
                </a:solidFill>
                <a:latin typeface="Calibri"/>
                <a:ea typeface="Calibri"/>
                <a:cs typeface="Calibri"/>
                <a:sym typeface="Calibri"/>
              </a:rPr>
              <a:t>alpha</a:t>
            </a:r>
            <a:r>
              <a:rPr lang="en-GB" sz="1300">
                <a:solidFill>
                  <a:schemeClr val="dk1"/>
                </a:solidFill>
                <a:latin typeface="Calibri"/>
                <a:ea typeface="Calibri"/>
                <a:cs typeface="Calibri"/>
                <a:sym typeface="Calibri"/>
              </a:rPr>
              <a:t>: (Learning rate)</a:t>
            </a:r>
            <a:endParaRPr sz="1300">
              <a:solidFill>
                <a:schemeClr val="dk1"/>
              </a:solidFill>
              <a:latin typeface="Calibri"/>
              <a:ea typeface="Calibri"/>
              <a:cs typeface="Calibri"/>
              <a:sym typeface="Calibri"/>
            </a:endParaRPr>
          </a:p>
          <a:p>
            <a:pPr marL="1371600" lvl="2" indent="-311150" algn="l" rtl="0">
              <a:lnSpc>
                <a:spcPct val="115000"/>
              </a:lnSpc>
              <a:spcBef>
                <a:spcPts val="0"/>
              </a:spcBef>
              <a:spcAft>
                <a:spcPts val="0"/>
              </a:spcAft>
              <a:buClr>
                <a:schemeClr val="dk1"/>
              </a:buClr>
              <a:buSzPts val="1300"/>
              <a:buChar char="■"/>
            </a:pPr>
            <a:r>
              <a:rPr lang="en-GB" sz="1300" b="1">
                <a:solidFill>
                  <a:schemeClr val="dk1"/>
                </a:solidFill>
                <a:latin typeface="Calibri"/>
                <a:ea typeface="Calibri"/>
                <a:cs typeface="Calibri"/>
                <a:sym typeface="Calibri"/>
              </a:rPr>
              <a:t>schedule</a:t>
            </a:r>
            <a:r>
              <a:rPr lang="en-GB" sz="1300">
                <a:solidFill>
                  <a:schemeClr val="dk1"/>
                </a:solidFill>
                <a:latin typeface="Calibri"/>
                <a:ea typeface="Calibri"/>
                <a:cs typeface="Calibri"/>
                <a:sym typeface="Calibri"/>
              </a:rPr>
              <a:t>: Exponential,  Classic, Logarithmic</a:t>
            </a:r>
            <a:endParaRPr sz="1300">
              <a:solidFill>
                <a:schemeClr val="dk1"/>
              </a:solidFill>
              <a:latin typeface="Calibri"/>
              <a:ea typeface="Calibri"/>
              <a:cs typeface="Calibri"/>
              <a:sym typeface="Calibri"/>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Calibri"/>
                <a:ea typeface="Calibri"/>
                <a:cs typeface="Calibri"/>
                <a:sym typeface="Calibri"/>
              </a:rPr>
              <a:t>learning_rule</a:t>
            </a:r>
            <a:r>
              <a:rPr lang="en-GB" sz="1300">
                <a:solidFill>
                  <a:schemeClr val="dk1"/>
                </a:solidFill>
                <a:latin typeface="Calibri"/>
                <a:ea typeface="Calibri"/>
                <a:cs typeface="Calibri"/>
                <a:sym typeface="Calibri"/>
              </a:rPr>
              <a:t>:</a:t>
            </a:r>
            <a:br>
              <a:rPr lang="en-GB" sz="1300">
                <a:solidFill>
                  <a:schemeClr val="dk1"/>
                </a:solidFill>
                <a:latin typeface="Calibri"/>
                <a:ea typeface="Calibri"/>
                <a:cs typeface="Calibri"/>
                <a:sym typeface="Calibri"/>
              </a:rPr>
            </a:br>
            <a:endParaRPr sz="1300">
              <a:solidFill>
                <a:schemeClr val="dk1"/>
              </a:solidFill>
              <a:latin typeface="Calibri"/>
              <a:ea typeface="Calibri"/>
              <a:cs typeface="Calibri"/>
              <a:sym typeface="Calibri"/>
            </a:endParaRPr>
          </a:p>
          <a:p>
            <a:pPr marL="914400" lvl="1" indent="-311150" algn="l" rtl="0">
              <a:lnSpc>
                <a:spcPct val="115000"/>
              </a:lnSpc>
              <a:spcBef>
                <a:spcPts val="0"/>
              </a:spcBef>
              <a:spcAft>
                <a:spcPts val="0"/>
              </a:spcAft>
              <a:buClr>
                <a:schemeClr val="dk1"/>
              </a:buClr>
              <a:buSzPts val="1300"/>
              <a:buFont typeface="Calibri"/>
              <a:buChar char="○"/>
            </a:pPr>
            <a:r>
              <a:rPr lang="en-GB" sz="1300" b="1">
                <a:solidFill>
                  <a:schemeClr val="dk1"/>
                </a:solidFill>
                <a:latin typeface="Calibri"/>
                <a:ea typeface="Calibri"/>
                <a:cs typeface="Calibri"/>
                <a:sym typeface="Calibri"/>
              </a:rPr>
              <a:t>Hebb</a:t>
            </a:r>
            <a:endParaRPr sz="1300" b="1">
              <a:solidFill>
                <a:schemeClr val="dk1"/>
              </a:solidFill>
              <a:latin typeface="Calibri"/>
              <a:ea typeface="Calibri"/>
              <a:cs typeface="Calibri"/>
              <a:sym typeface="Calibri"/>
            </a:endParaRPr>
          </a:p>
          <a:p>
            <a:pPr marL="914400" lvl="1" indent="-311150" algn="l" rtl="0">
              <a:lnSpc>
                <a:spcPct val="115000"/>
              </a:lnSpc>
              <a:spcBef>
                <a:spcPts val="0"/>
              </a:spcBef>
              <a:spcAft>
                <a:spcPts val="0"/>
              </a:spcAft>
              <a:buClr>
                <a:schemeClr val="dk1"/>
              </a:buClr>
              <a:buSzPts val="1300"/>
              <a:buFont typeface="Calibri"/>
              <a:buChar char="○"/>
            </a:pPr>
            <a:r>
              <a:rPr lang="en-GB" sz="1300" b="1">
                <a:solidFill>
                  <a:schemeClr val="dk1"/>
                </a:solidFill>
                <a:latin typeface="Calibri"/>
                <a:ea typeface="Calibri"/>
                <a:cs typeface="Calibri"/>
                <a:sym typeface="Calibri"/>
              </a:rPr>
              <a:t>Turkey</a:t>
            </a:r>
            <a:endParaRPr sz="1300" b="1">
              <a:solidFill>
                <a:schemeClr val="dk1"/>
              </a:solidFill>
              <a:latin typeface="Calibri"/>
              <a:ea typeface="Calibri"/>
              <a:cs typeface="Calibri"/>
              <a:sym typeface="Calibri"/>
            </a:endParaRPr>
          </a:p>
          <a:p>
            <a:pPr marL="914400" lvl="1" indent="-311150" algn="l" rtl="0">
              <a:lnSpc>
                <a:spcPct val="115000"/>
              </a:lnSpc>
              <a:spcBef>
                <a:spcPts val="0"/>
              </a:spcBef>
              <a:spcAft>
                <a:spcPts val="0"/>
              </a:spcAft>
              <a:buClr>
                <a:schemeClr val="dk1"/>
              </a:buClr>
              <a:buSzPts val="1300"/>
              <a:buFont typeface="Calibri"/>
              <a:buChar char="○"/>
            </a:pPr>
            <a:r>
              <a:rPr lang="en-GB" sz="1300" b="1">
                <a:solidFill>
                  <a:schemeClr val="dk1"/>
                </a:solidFill>
                <a:latin typeface="Calibri"/>
                <a:ea typeface="Calibri"/>
                <a:cs typeface="Calibri"/>
                <a:sym typeface="Calibri"/>
              </a:rPr>
              <a:t>Local</a:t>
            </a:r>
            <a:endParaRPr sz="1300" b="1">
              <a:solidFill>
                <a:schemeClr val="dk1"/>
              </a:solidFill>
              <a:latin typeface="Calibri"/>
              <a:ea typeface="Calibri"/>
              <a:cs typeface="Calibri"/>
              <a:sym typeface="Calibri"/>
            </a:endParaRPr>
          </a:p>
          <a:p>
            <a:pPr marL="1371600" lvl="2" indent="-311150" algn="l" rtl="0">
              <a:lnSpc>
                <a:spcPct val="115000"/>
              </a:lnSpc>
              <a:spcBef>
                <a:spcPts val="0"/>
              </a:spcBef>
              <a:spcAft>
                <a:spcPts val="0"/>
              </a:spcAft>
              <a:buClr>
                <a:schemeClr val="dk1"/>
              </a:buClr>
              <a:buSzPts val="1300"/>
              <a:buChar char="■"/>
            </a:pPr>
            <a:r>
              <a:rPr lang="en-GB" sz="1300" b="1">
                <a:solidFill>
                  <a:schemeClr val="dk1"/>
                </a:solidFill>
                <a:latin typeface="Calibri"/>
                <a:ea typeface="Calibri"/>
                <a:cs typeface="Calibri"/>
                <a:sym typeface="Calibri"/>
              </a:rPr>
              <a:t>R</a:t>
            </a:r>
            <a:r>
              <a:rPr lang="en-GB" sz="1300">
                <a:solidFill>
                  <a:schemeClr val="dk1"/>
                </a:solidFill>
                <a:latin typeface="Calibri"/>
                <a:ea typeface="Calibri"/>
                <a:cs typeface="Calibri"/>
                <a:sym typeface="Calibri"/>
              </a:rPr>
              <a:t>: (Radius)</a:t>
            </a:r>
            <a:endParaRPr sz="2200">
              <a:solidFill>
                <a:schemeClr val="dk1"/>
              </a:solidFill>
              <a:latin typeface="Calibri"/>
              <a:ea typeface="Calibri"/>
              <a:cs typeface="Calibri"/>
              <a:sym typeface="Calibri"/>
            </a:endParaRPr>
          </a:p>
        </p:txBody>
      </p:sp>
      <p:pic>
        <p:nvPicPr>
          <p:cNvPr id="1012" name="Google Shape;1012;p42" title="graph.png"/>
          <p:cNvPicPr preferRelativeResize="0"/>
          <p:nvPr/>
        </p:nvPicPr>
        <p:blipFill rotWithShape="1">
          <a:blip r:embed="rId6">
            <a:alphaModFix/>
          </a:blip>
          <a:srcRect l="15329" t="15514" r="12836" b="13709"/>
          <a:stretch/>
        </p:blipFill>
        <p:spPr>
          <a:xfrm>
            <a:off x="3820938" y="1073012"/>
            <a:ext cx="5235836" cy="5158601"/>
          </a:xfrm>
          <a:prstGeom prst="rect">
            <a:avLst/>
          </a:prstGeom>
          <a:noFill/>
          <a:ln>
            <a:noFill/>
          </a:ln>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017"/>
        <p:cNvGrpSpPr/>
        <p:nvPr/>
      </p:nvGrpSpPr>
      <p:grpSpPr>
        <a:xfrm>
          <a:off x="0" y="0"/>
          <a:ext cx="0" cy="0"/>
          <a:chOff x="0" y="0"/>
          <a:chExt cx="0" cy="0"/>
        </a:xfrm>
      </p:grpSpPr>
      <p:pic>
        <p:nvPicPr>
          <p:cNvPr id="1018" name="Google Shape;1018;p43"/>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1019" name="Google Shape;1019;p43"/>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1020" name="Google Shape;1020;p43"/>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1021" name="Google Shape;1021;p4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1022" name="Google Shape;1022;p43"/>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Hyperparameters overview</a:t>
            </a:r>
            <a:endParaRPr/>
          </a:p>
        </p:txBody>
      </p:sp>
      <p:cxnSp>
        <p:nvCxnSpPr>
          <p:cNvPr id="1023" name="Google Shape;1023;p43"/>
          <p:cNvCxnSpPr/>
          <p:nvPr/>
        </p:nvCxnSpPr>
        <p:spPr>
          <a:xfrm>
            <a:off x="1541223" y="1373469"/>
            <a:ext cx="0" cy="2915100"/>
          </a:xfrm>
          <a:prstGeom prst="straightConnector1">
            <a:avLst/>
          </a:prstGeom>
          <a:noFill/>
          <a:ln w="19050" cap="flat" cmpd="sng">
            <a:solidFill>
              <a:schemeClr val="dk1"/>
            </a:solidFill>
            <a:prstDash val="solid"/>
            <a:round/>
            <a:headEnd type="none" w="med" len="med"/>
            <a:tailEnd type="none" w="med" len="med"/>
          </a:ln>
        </p:spPr>
      </p:cxnSp>
      <p:cxnSp>
        <p:nvCxnSpPr>
          <p:cNvPr id="1024" name="Google Shape;1024;p43"/>
          <p:cNvCxnSpPr/>
          <p:nvPr/>
        </p:nvCxnSpPr>
        <p:spPr>
          <a:xfrm>
            <a:off x="765749" y="2711516"/>
            <a:ext cx="775200" cy="0"/>
          </a:xfrm>
          <a:prstGeom prst="straightConnector1">
            <a:avLst/>
          </a:prstGeom>
          <a:noFill/>
          <a:ln w="19050" cap="flat" cmpd="sng">
            <a:solidFill>
              <a:schemeClr val="dk1"/>
            </a:solidFill>
            <a:prstDash val="solid"/>
            <a:round/>
            <a:headEnd type="none" w="med" len="med"/>
            <a:tailEnd type="none" w="med" len="med"/>
          </a:ln>
        </p:spPr>
      </p:cxnSp>
      <p:sp>
        <p:nvSpPr>
          <p:cNvPr id="1025" name="Google Shape;1025;p43"/>
          <p:cNvSpPr txBox="1"/>
          <p:nvPr/>
        </p:nvSpPr>
        <p:spPr>
          <a:xfrm>
            <a:off x="-15375" y="2127875"/>
            <a:ext cx="1369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Calibri"/>
                <a:ea typeface="Calibri"/>
                <a:cs typeface="Calibri"/>
                <a:sym typeface="Calibri"/>
              </a:rPr>
              <a:t>Hopfield Model</a:t>
            </a:r>
            <a:endParaRPr b="1">
              <a:solidFill>
                <a:schemeClr val="dk1"/>
              </a:solidFill>
              <a:latin typeface="Calibri"/>
              <a:ea typeface="Calibri"/>
              <a:cs typeface="Calibri"/>
              <a:sym typeface="Calibri"/>
            </a:endParaRPr>
          </a:p>
        </p:txBody>
      </p:sp>
      <p:sp>
        <p:nvSpPr>
          <p:cNvPr id="1026" name="Google Shape;1026;p43"/>
          <p:cNvSpPr/>
          <p:nvPr/>
        </p:nvSpPr>
        <p:spPr>
          <a:xfrm>
            <a:off x="536175" y="259002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27" name="Google Shape;1027;p43"/>
          <p:cNvSpPr txBox="1"/>
          <p:nvPr/>
        </p:nvSpPr>
        <p:spPr>
          <a:xfrm>
            <a:off x="2537850" y="1228100"/>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q</a:t>
            </a:r>
            <a:endParaRPr sz="1200">
              <a:solidFill>
                <a:schemeClr val="dk1"/>
              </a:solidFill>
              <a:latin typeface="Calibri"/>
              <a:ea typeface="Calibri"/>
              <a:cs typeface="Calibri"/>
              <a:sym typeface="Calibri"/>
            </a:endParaRPr>
          </a:p>
        </p:txBody>
      </p:sp>
      <p:sp>
        <p:nvSpPr>
          <p:cNvPr id="1028" name="Google Shape;1028;p43"/>
          <p:cNvSpPr txBox="1"/>
          <p:nvPr/>
        </p:nvSpPr>
        <p:spPr>
          <a:xfrm>
            <a:off x="2537850" y="188326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N. patterns</a:t>
            </a:r>
            <a:endParaRPr sz="1200">
              <a:solidFill>
                <a:schemeClr val="dk1"/>
              </a:solidFill>
              <a:latin typeface="Calibri"/>
              <a:ea typeface="Calibri"/>
              <a:cs typeface="Calibri"/>
              <a:sym typeface="Calibri"/>
            </a:endParaRPr>
          </a:p>
        </p:txBody>
      </p:sp>
      <p:sp>
        <p:nvSpPr>
          <p:cNvPr id="1029" name="Google Shape;1029;p43"/>
          <p:cNvSpPr txBox="1"/>
          <p:nvPr/>
        </p:nvSpPr>
        <p:spPr>
          <a:xfrm>
            <a:off x="2537850" y="2538428"/>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Dimension</a:t>
            </a:r>
            <a:endParaRPr sz="1200">
              <a:solidFill>
                <a:schemeClr val="dk1"/>
              </a:solidFill>
              <a:latin typeface="Calibri"/>
              <a:ea typeface="Calibri"/>
              <a:cs typeface="Calibri"/>
              <a:sym typeface="Calibri"/>
            </a:endParaRPr>
          </a:p>
        </p:txBody>
      </p:sp>
      <p:sp>
        <p:nvSpPr>
          <p:cNvPr id="1030" name="Google Shape;1030;p43"/>
          <p:cNvSpPr txBox="1"/>
          <p:nvPr/>
        </p:nvSpPr>
        <p:spPr>
          <a:xfrm>
            <a:off x="2537850" y="3315219"/>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Update method</a:t>
            </a:r>
            <a:endParaRPr sz="1200">
              <a:solidFill>
                <a:schemeClr val="dk1"/>
              </a:solidFill>
              <a:latin typeface="Calibri"/>
              <a:ea typeface="Calibri"/>
              <a:cs typeface="Calibri"/>
              <a:sym typeface="Calibri"/>
            </a:endParaRPr>
          </a:p>
        </p:txBody>
      </p:sp>
      <p:sp>
        <p:nvSpPr>
          <p:cNvPr id="1031" name="Google Shape;1031;p43"/>
          <p:cNvSpPr txBox="1"/>
          <p:nvPr/>
        </p:nvSpPr>
        <p:spPr>
          <a:xfrm>
            <a:off x="2537850" y="4067144"/>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Learning rule</a:t>
            </a:r>
            <a:endParaRPr sz="1200">
              <a:solidFill>
                <a:schemeClr val="dk1"/>
              </a:solidFill>
              <a:latin typeface="Calibri"/>
              <a:ea typeface="Calibri"/>
              <a:cs typeface="Calibri"/>
              <a:sym typeface="Calibri"/>
            </a:endParaRPr>
          </a:p>
        </p:txBody>
      </p:sp>
      <p:sp>
        <p:nvSpPr>
          <p:cNvPr id="1032" name="Google Shape;1032;p43"/>
          <p:cNvSpPr txBox="1"/>
          <p:nvPr/>
        </p:nvSpPr>
        <p:spPr>
          <a:xfrm>
            <a:off x="4986811" y="23674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Monte Carlo</a:t>
            </a:r>
            <a:endParaRPr sz="1200">
              <a:solidFill>
                <a:schemeClr val="dk1"/>
              </a:solidFill>
              <a:latin typeface="Calibri"/>
              <a:ea typeface="Calibri"/>
              <a:cs typeface="Calibri"/>
              <a:sym typeface="Calibri"/>
            </a:endParaRPr>
          </a:p>
        </p:txBody>
      </p:sp>
      <p:sp>
        <p:nvSpPr>
          <p:cNvPr id="1033" name="Google Shape;1033;p43"/>
          <p:cNvSpPr/>
          <p:nvPr/>
        </p:nvSpPr>
        <p:spPr>
          <a:xfrm>
            <a:off x="4852716" y="24294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34" name="Google Shape;1034;p43"/>
          <p:cNvSpPr txBox="1"/>
          <p:nvPr/>
        </p:nvSpPr>
        <p:spPr>
          <a:xfrm>
            <a:off x="4986817" y="28743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Synchronous</a:t>
            </a:r>
            <a:endParaRPr sz="1200">
              <a:solidFill>
                <a:schemeClr val="dk1"/>
              </a:solidFill>
              <a:latin typeface="Calibri"/>
              <a:ea typeface="Calibri"/>
              <a:cs typeface="Calibri"/>
              <a:sym typeface="Calibri"/>
            </a:endParaRPr>
          </a:p>
        </p:txBody>
      </p:sp>
      <p:sp>
        <p:nvSpPr>
          <p:cNvPr id="1035" name="Google Shape;1035;p43"/>
          <p:cNvSpPr/>
          <p:nvPr/>
        </p:nvSpPr>
        <p:spPr>
          <a:xfrm>
            <a:off x="4852696" y="2943206"/>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36" name="Google Shape;1036;p43"/>
          <p:cNvSpPr txBox="1"/>
          <p:nvPr/>
        </p:nvSpPr>
        <p:spPr>
          <a:xfrm>
            <a:off x="4986817" y="33511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Asynchronous</a:t>
            </a:r>
            <a:endParaRPr sz="1200">
              <a:solidFill>
                <a:schemeClr val="dk1"/>
              </a:solidFill>
              <a:latin typeface="Calibri"/>
              <a:ea typeface="Calibri"/>
              <a:cs typeface="Calibri"/>
              <a:sym typeface="Calibri"/>
            </a:endParaRPr>
          </a:p>
        </p:txBody>
      </p:sp>
      <p:sp>
        <p:nvSpPr>
          <p:cNvPr id="1037" name="Google Shape;1037;p43"/>
          <p:cNvSpPr/>
          <p:nvPr/>
        </p:nvSpPr>
        <p:spPr>
          <a:xfrm>
            <a:off x="4852696" y="34200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038" name="Google Shape;1038;p43"/>
          <p:cNvCxnSpPr/>
          <p:nvPr/>
        </p:nvCxnSpPr>
        <p:spPr>
          <a:xfrm>
            <a:off x="1537983" y="2711516"/>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1039" name="Google Shape;1039;p43"/>
          <p:cNvCxnSpPr/>
          <p:nvPr/>
        </p:nvCxnSpPr>
        <p:spPr>
          <a:xfrm>
            <a:off x="1537983" y="427836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1040" name="Google Shape;1040;p43"/>
          <p:cNvCxnSpPr/>
          <p:nvPr/>
        </p:nvCxnSpPr>
        <p:spPr>
          <a:xfrm>
            <a:off x="1537983" y="3494942"/>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1041" name="Google Shape;1041;p43"/>
          <p:cNvCxnSpPr/>
          <p:nvPr/>
        </p:nvCxnSpPr>
        <p:spPr>
          <a:xfrm>
            <a:off x="1537983" y="2040008"/>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1042" name="Google Shape;1042;p43"/>
          <p:cNvCxnSpPr/>
          <p:nvPr/>
        </p:nvCxnSpPr>
        <p:spPr>
          <a:xfrm>
            <a:off x="1537983" y="1368500"/>
            <a:ext cx="775200" cy="0"/>
          </a:xfrm>
          <a:prstGeom prst="straightConnector1">
            <a:avLst/>
          </a:prstGeom>
          <a:noFill/>
          <a:ln w="19050" cap="flat" cmpd="sng">
            <a:solidFill>
              <a:schemeClr val="dk1"/>
            </a:solidFill>
            <a:prstDash val="solid"/>
            <a:round/>
            <a:headEnd type="none" w="med" len="med"/>
            <a:tailEnd type="none" w="med" len="med"/>
          </a:ln>
        </p:spPr>
      </p:cxnSp>
      <p:cxnSp>
        <p:nvCxnSpPr>
          <p:cNvPr id="1043" name="Google Shape;1043;p43"/>
          <p:cNvCxnSpPr/>
          <p:nvPr/>
        </p:nvCxnSpPr>
        <p:spPr>
          <a:xfrm>
            <a:off x="4264375" y="25104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1044" name="Google Shape;1044;p43"/>
          <p:cNvCxnSpPr/>
          <p:nvPr/>
        </p:nvCxnSpPr>
        <p:spPr>
          <a:xfrm>
            <a:off x="3665483" y="35090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1045" name="Google Shape;1045;p43"/>
          <p:cNvCxnSpPr/>
          <p:nvPr/>
        </p:nvCxnSpPr>
        <p:spPr>
          <a:xfrm>
            <a:off x="4261863" y="3509090"/>
            <a:ext cx="598800" cy="0"/>
          </a:xfrm>
          <a:prstGeom prst="straightConnector1">
            <a:avLst/>
          </a:prstGeom>
          <a:noFill/>
          <a:ln w="19050" cap="flat" cmpd="sng">
            <a:solidFill>
              <a:schemeClr val="dk1"/>
            </a:solidFill>
            <a:prstDash val="solid"/>
            <a:round/>
            <a:headEnd type="none" w="med" len="med"/>
            <a:tailEnd type="none" w="med" len="med"/>
          </a:ln>
        </p:spPr>
      </p:cxnSp>
      <p:sp>
        <p:nvSpPr>
          <p:cNvPr id="1046" name="Google Shape;1046;p43"/>
          <p:cNvSpPr/>
          <p:nvPr/>
        </p:nvSpPr>
        <p:spPr>
          <a:xfrm>
            <a:off x="2251054" y="1228096"/>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47" name="Google Shape;1047;p43"/>
          <p:cNvSpPr/>
          <p:nvPr/>
        </p:nvSpPr>
        <p:spPr>
          <a:xfrm>
            <a:off x="2251054" y="189960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48" name="Google Shape;1048;p43"/>
          <p:cNvSpPr/>
          <p:nvPr/>
        </p:nvSpPr>
        <p:spPr>
          <a:xfrm>
            <a:off x="2251054" y="257111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49" name="Google Shape;1049;p43"/>
          <p:cNvSpPr/>
          <p:nvPr/>
        </p:nvSpPr>
        <p:spPr>
          <a:xfrm>
            <a:off x="2251054" y="3367285"/>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50" name="Google Shape;1050;p43"/>
          <p:cNvSpPr/>
          <p:nvPr/>
        </p:nvSpPr>
        <p:spPr>
          <a:xfrm>
            <a:off x="2251054" y="4137969"/>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051" name="Google Shape;1051;p43"/>
          <p:cNvCxnSpPr/>
          <p:nvPr/>
        </p:nvCxnSpPr>
        <p:spPr>
          <a:xfrm>
            <a:off x="4264383" y="25099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1052" name="Google Shape;1052;p43"/>
          <p:cNvCxnSpPr/>
          <p:nvPr/>
        </p:nvCxnSpPr>
        <p:spPr>
          <a:xfrm>
            <a:off x="4261863" y="30235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1053" name="Google Shape;1053;p43"/>
          <p:cNvCxnSpPr/>
          <p:nvPr/>
        </p:nvCxnSpPr>
        <p:spPr>
          <a:xfrm>
            <a:off x="6474692" y="30903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1054" name="Google Shape;1054;p43"/>
          <p:cNvCxnSpPr/>
          <p:nvPr/>
        </p:nvCxnSpPr>
        <p:spPr>
          <a:xfrm>
            <a:off x="6465261" y="2099543"/>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1055" name="Google Shape;1055;p43"/>
          <p:cNvCxnSpPr/>
          <p:nvPr/>
        </p:nvCxnSpPr>
        <p:spPr>
          <a:xfrm>
            <a:off x="6484123" y="2556964"/>
            <a:ext cx="783900" cy="0"/>
          </a:xfrm>
          <a:prstGeom prst="straightConnector1">
            <a:avLst/>
          </a:prstGeom>
          <a:noFill/>
          <a:ln w="19050" cap="flat" cmpd="sng">
            <a:solidFill>
              <a:schemeClr val="dk1"/>
            </a:solidFill>
            <a:prstDash val="solid"/>
            <a:round/>
            <a:headEnd type="none" w="med" len="med"/>
            <a:tailEnd type="none" w="med" len="med"/>
          </a:ln>
        </p:spPr>
      </p:cxnSp>
      <p:cxnSp>
        <p:nvCxnSpPr>
          <p:cNvPr id="1056" name="Google Shape;1056;p43"/>
          <p:cNvCxnSpPr/>
          <p:nvPr/>
        </p:nvCxnSpPr>
        <p:spPr>
          <a:xfrm>
            <a:off x="6474175" y="2100357"/>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1057" name="Google Shape;1057;p43"/>
          <p:cNvCxnSpPr/>
          <p:nvPr/>
        </p:nvCxnSpPr>
        <p:spPr>
          <a:xfrm>
            <a:off x="5931861" y="2556209"/>
            <a:ext cx="783900" cy="0"/>
          </a:xfrm>
          <a:prstGeom prst="straightConnector1">
            <a:avLst/>
          </a:prstGeom>
          <a:noFill/>
          <a:ln w="19050" cap="flat" cmpd="sng">
            <a:solidFill>
              <a:schemeClr val="dk1"/>
            </a:solidFill>
            <a:prstDash val="solid"/>
            <a:round/>
            <a:headEnd type="none" w="med" len="med"/>
            <a:tailEnd type="none" w="med" len="med"/>
          </a:ln>
        </p:spPr>
      </p:cxnSp>
      <p:sp>
        <p:nvSpPr>
          <p:cNvPr id="1058" name="Google Shape;1058;p43"/>
          <p:cNvSpPr txBox="1"/>
          <p:nvPr/>
        </p:nvSpPr>
        <p:spPr>
          <a:xfrm>
            <a:off x="7378058" y="1901562"/>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T (temperature)</a:t>
            </a:r>
            <a:endParaRPr sz="1200">
              <a:solidFill>
                <a:schemeClr val="dk1"/>
              </a:solidFill>
              <a:latin typeface="Calibri"/>
              <a:ea typeface="Calibri"/>
              <a:cs typeface="Calibri"/>
              <a:sym typeface="Calibri"/>
            </a:endParaRPr>
          </a:p>
        </p:txBody>
      </p:sp>
      <p:sp>
        <p:nvSpPr>
          <p:cNvPr id="1059" name="Google Shape;1059;p43"/>
          <p:cNvSpPr/>
          <p:nvPr/>
        </p:nvSpPr>
        <p:spPr>
          <a:xfrm>
            <a:off x="7243962" y="2001268"/>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60" name="Google Shape;1060;p43"/>
          <p:cNvSpPr txBox="1"/>
          <p:nvPr/>
        </p:nvSpPr>
        <p:spPr>
          <a:xfrm>
            <a:off x="7385214" y="2357998"/>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Alpha (learning rate)</a:t>
            </a:r>
            <a:endParaRPr sz="1200">
              <a:solidFill>
                <a:schemeClr val="dk1"/>
              </a:solidFill>
              <a:latin typeface="Calibri"/>
              <a:ea typeface="Calibri"/>
              <a:cs typeface="Calibri"/>
              <a:sym typeface="Calibri"/>
            </a:endParaRPr>
          </a:p>
        </p:txBody>
      </p:sp>
      <p:sp>
        <p:nvSpPr>
          <p:cNvPr id="1061" name="Google Shape;1061;p43"/>
          <p:cNvSpPr/>
          <p:nvPr/>
        </p:nvSpPr>
        <p:spPr>
          <a:xfrm>
            <a:off x="7251130" y="2458468"/>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62" name="Google Shape;1062;p43"/>
          <p:cNvSpPr txBox="1"/>
          <p:nvPr/>
        </p:nvSpPr>
        <p:spPr>
          <a:xfrm>
            <a:off x="7387488" y="29291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Classic schedule</a:t>
            </a:r>
            <a:endParaRPr sz="1200">
              <a:solidFill>
                <a:schemeClr val="dk1"/>
              </a:solidFill>
              <a:latin typeface="Calibri"/>
              <a:ea typeface="Calibri"/>
              <a:cs typeface="Calibri"/>
              <a:sym typeface="Calibri"/>
            </a:endParaRPr>
          </a:p>
        </p:txBody>
      </p:sp>
      <p:sp>
        <p:nvSpPr>
          <p:cNvPr id="1063" name="Google Shape;1063;p43"/>
          <p:cNvSpPr/>
          <p:nvPr/>
        </p:nvSpPr>
        <p:spPr>
          <a:xfrm>
            <a:off x="7253393" y="2991114"/>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064" name="Google Shape;1064;p43"/>
          <p:cNvCxnSpPr/>
          <p:nvPr/>
        </p:nvCxnSpPr>
        <p:spPr>
          <a:xfrm>
            <a:off x="6931550" y="33951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1065" name="Google Shape;1065;p43"/>
          <p:cNvCxnSpPr/>
          <p:nvPr/>
        </p:nvCxnSpPr>
        <p:spPr>
          <a:xfrm>
            <a:off x="6931550" y="3699975"/>
            <a:ext cx="403200" cy="0"/>
          </a:xfrm>
          <a:prstGeom prst="straightConnector1">
            <a:avLst/>
          </a:prstGeom>
          <a:noFill/>
          <a:ln w="19050" cap="flat" cmpd="sng">
            <a:solidFill>
              <a:schemeClr val="dk1"/>
            </a:solidFill>
            <a:prstDash val="solid"/>
            <a:round/>
            <a:headEnd type="none" w="med" len="med"/>
            <a:tailEnd type="none" w="med" len="med"/>
          </a:ln>
        </p:spPr>
      </p:cxnSp>
      <p:cxnSp>
        <p:nvCxnSpPr>
          <p:cNvPr id="1066" name="Google Shape;1066;p43"/>
          <p:cNvCxnSpPr/>
          <p:nvPr/>
        </p:nvCxnSpPr>
        <p:spPr>
          <a:xfrm>
            <a:off x="6931375" y="3090957"/>
            <a:ext cx="0" cy="615300"/>
          </a:xfrm>
          <a:prstGeom prst="straightConnector1">
            <a:avLst/>
          </a:prstGeom>
          <a:noFill/>
          <a:ln w="19050" cap="flat" cmpd="sng">
            <a:solidFill>
              <a:schemeClr val="dk1"/>
            </a:solidFill>
            <a:prstDash val="solid"/>
            <a:round/>
            <a:headEnd type="none" w="med" len="med"/>
            <a:tailEnd type="none" w="med" len="med"/>
          </a:ln>
        </p:spPr>
      </p:cxnSp>
      <p:sp>
        <p:nvSpPr>
          <p:cNvPr id="1067" name="Google Shape;1067;p43"/>
          <p:cNvSpPr txBox="1"/>
          <p:nvPr/>
        </p:nvSpPr>
        <p:spPr>
          <a:xfrm>
            <a:off x="7387488" y="32339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Exp. schedule</a:t>
            </a:r>
            <a:endParaRPr sz="1200">
              <a:solidFill>
                <a:schemeClr val="dk1"/>
              </a:solidFill>
              <a:latin typeface="Calibri"/>
              <a:ea typeface="Calibri"/>
              <a:cs typeface="Calibri"/>
              <a:sym typeface="Calibri"/>
            </a:endParaRPr>
          </a:p>
        </p:txBody>
      </p:sp>
      <p:sp>
        <p:nvSpPr>
          <p:cNvPr id="1068" name="Google Shape;1068;p43"/>
          <p:cNvSpPr/>
          <p:nvPr/>
        </p:nvSpPr>
        <p:spPr>
          <a:xfrm>
            <a:off x="7253393" y="3295914"/>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69" name="Google Shape;1069;p43"/>
          <p:cNvSpPr txBox="1"/>
          <p:nvPr/>
        </p:nvSpPr>
        <p:spPr>
          <a:xfrm>
            <a:off x="7387488" y="3538731"/>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Log. schedule</a:t>
            </a:r>
            <a:endParaRPr sz="1200">
              <a:solidFill>
                <a:schemeClr val="dk1"/>
              </a:solidFill>
              <a:latin typeface="Calibri"/>
              <a:ea typeface="Calibri"/>
              <a:cs typeface="Calibri"/>
              <a:sym typeface="Calibri"/>
            </a:endParaRPr>
          </a:p>
        </p:txBody>
      </p:sp>
      <p:sp>
        <p:nvSpPr>
          <p:cNvPr id="1070" name="Google Shape;1070;p43"/>
          <p:cNvSpPr/>
          <p:nvPr/>
        </p:nvSpPr>
        <p:spPr>
          <a:xfrm>
            <a:off x="7253393" y="3600714"/>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71" name="Google Shape;1071;p43"/>
          <p:cNvSpPr txBox="1"/>
          <p:nvPr/>
        </p:nvSpPr>
        <p:spPr>
          <a:xfrm>
            <a:off x="4986811" y="4120039"/>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Hebb’s</a:t>
            </a:r>
            <a:endParaRPr sz="1200">
              <a:solidFill>
                <a:schemeClr val="dk1"/>
              </a:solidFill>
              <a:latin typeface="Calibri"/>
              <a:ea typeface="Calibri"/>
              <a:cs typeface="Calibri"/>
              <a:sym typeface="Calibri"/>
            </a:endParaRPr>
          </a:p>
        </p:txBody>
      </p:sp>
      <p:sp>
        <p:nvSpPr>
          <p:cNvPr id="1072" name="Google Shape;1072;p43"/>
          <p:cNvSpPr/>
          <p:nvPr/>
        </p:nvSpPr>
        <p:spPr>
          <a:xfrm>
            <a:off x="4852716" y="41820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73" name="Google Shape;1073;p43"/>
          <p:cNvSpPr txBox="1"/>
          <p:nvPr/>
        </p:nvSpPr>
        <p:spPr>
          <a:xfrm>
            <a:off x="4986817" y="4626948"/>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Local</a:t>
            </a:r>
            <a:endParaRPr sz="1200">
              <a:solidFill>
                <a:schemeClr val="dk1"/>
              </a:solidFill>
              <a:latin typeface="Calibri"/>
              <a:ea typeface="Calibri"/>
              <a:cs typeface="Calibri"/>
              <a:sym typeface="Calibri"/>
            </a:endParaRPr>
          </a:p>
        </p:txBody>
      </p:sp>
      <p:sp>
        <p:nvSpPr>
          <p:cNvPr id="1074" name="Google Shape;1074;p43"/>
          <p:cNvSpPr/>
          <p:nvPr/>
        </p:nvSpPr>
        <p:spPr>
          <a:xfrm>
            <a:off x="4852696" y="4695806"/>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75" name="Google Shape;1075;p43"/>
          <p:cNvSpPr txBox="1"/>
          <p:nvPr/>
        </p:nvSpPr>
        <p:spPr>
          <a:xfrm>
            <a:off x="4986817" y="5103764"/>
            <a:ext cx="11976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Storkey’s</a:t>
            </a:r>
            <a:endParaRPr sz="1200">
              <a:solidFill>
                <a:schemeClr val="dk1"/>
              </a:solidFill>
              <a:latin typeface="Calibri"/>
              <a:ea typeface="Calibri"/>
              <a:cs typeface="Calibri"/>
              <a:sym typeface="Calibri"/>
            </a:endParaRPr>
          </a:p>
        </p:txBody>
      </p:sp>
      <p:sp>
        <p:nvSpPr>
          <p:cNvPr id="1076" name="Google Shape;1076;p43"/>
          <p:cNvSpPr/>
          <p:nvPr/>
        </p:nvSpPr>
        <p:spPr>
          <a:xfrm>
            <a:off x="4852696" y="5172622"/>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077" name="Google Shape;1077;p43"/>
          <p:cNvCxnSpPr/>
          <p:nvPr/>
        </p:nvCxnSpPr>
        <p:spPr>
          <a:xfrm>
            <a:off x="4264375" y="4263003"/>
            <a:ext cx="0" cy="999600"/>
          </a:xfrm>
          <a:prstGeom prst="straightConnector1">
            <a:avLst/>
          </a:prstGeom>
          <a:noFill/>
          <a:ln w="19050" cap="flat" cmpd="sng">
            <a:solidFill>
              <a:schemeClr val="dk1"/>
            </a:solidFill>
            <a:prstDash val="solid"/>
            <a:round/>
            <a:headEnd type="none" w="med" len="med"/>
            <a:tailEnd type="none" w="med" len="med"/>
          </a:ln>
        </p:spPr>
      </p:cxnSp>
      <p:cxnSp>
        <p:nvCxnSpPr>
          <p:cNvPr id="1078" name="Google Shape;1078;p43"/>
          <p:cNvCxnSpPr/>
          <p:nvPr/>
        </p:nvCxnSpPr>
        <p:spPr>
          <a:xfrm>
            <a:off x="3508225" y="4261650"/>
            <a:ext cx="756000" cy="0"/>
          </a:xfrm>
          <a:prstGeom prst="straightConnector1">
            <a:avLst/>
          </a:prstGeom>
          <a:noFill/>
          <a:ln w="19050" cap="flat" cmpd="sng">
            <a:solidFill>
              <a:schemeClr val="dk1"/>
            </a:solidFill>
            <a:prstDash val="solid"/>
            <a:round/>
            <a:headEnd type="none" w="med" len="med"/>
            <a:tailEnd type="none" w="med" len="med"/>
          </a:ln>
        </p:spPr>
      </p:cxnSp>
      <p:cxnSp>
        <p:nvCxnSpPr>
          <p:cNvPr id="1079" name="Google Shape;1079;p43"/>
          <p:cNvCxnSpPr/>
          <p:nvPr/>
        </p:nvCxnSpPr>
        <p:spPr>
          <a:xfrm>
            <a:off x="4261863" y="5261690"/>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1080" name="Google Shape;1080;p43"/>
          <p:cNvCxnSpPr/>
          <p:nvPr/>
        </p:nvCxnSpPr>
        <p:spPr>
          <a:xfrm>
            <a:off x="4264383" y="4262567"/>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1081" name="Google Shape;1081;p43"/>
          <p:cNvCxnSpPr/>
          <p:nvPr/>
        </p:nvCxnSpPr>
        <p:spPr>
          <a:xfrm>
            <a:off x="4261863" y="4776191"/>
            <a:ext cx="598800" cy="0"/>
          </a:xfrm>
          <a:prstGeom prst="straightConnector1">
            <a:avLst/>
          </a:prstGeom>
          <a:noFill/>
          <a:ln w="19050" cap="flat" cmpd="sng">
            <a:solidFill>
              <a:schemeClr val="dk1"/>
            </a:solidFill>
            <a:prstDash val="solid"/>
            <a:round/>
            <a:headEnd type="none" w="med" len="med"/>
            <a:tailEnd type="none" w="med" len="med"/>
          </a:ln>
        </p:spPr>
      </p:cxnSp>
      <p:cxnSp>
        <p:nvCxnSpPr>
          <p:cNvPr id="1082" name="Google Shape;1082;p43"/>
          <p:cNvCxnSpPr/>
          <p:nvPr/>
        </p:nvCxnSpPr>
        <p:spPr>
          <a:xfrm>
            <a:off x="5465985" y="4785625"/>
            <a:ext cx="783900" cy="0"/>
          </a:xfrm>
          <a:prstGeom prst="straightConnector1">
            <a:avLst/>
          </a:prstGeom>
          <a:noFill/>
          <a:ln w="19050" cap="flat" cmpd="sng">
            <a:solidFill>
              <a:schemeClr val="dk1"/>
            </a:solidFill>
            <a:prstDash val="solid"/>
            <a:round/>
            <a:headEnd type="none" w="med" len="med"/>
            <a:tailEnd type="none" w="med" len="med"/>
          </a:ln>
        </p:spPr>
      </p:cxnSp>
      <p:sp>
        <p:nvSpPr>
          <p:cNvPr id="1083" name="Google Shape;1083;p43"/>
          <p:cNvSpPr txBox="1"/>
          <p:nvPr/>
        </p:nvSpPr>
        <p:spPr>
          <a:xfrm>
            <a:off x="6367076" y="4586659"/>
            <a:ext cx="14985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R (radius)</a:t>
            </a:r>
            <a:endParaRPr sz="1200">
              <a:solidFill>
                <a:schemeClr val="dk1"/>
              </a:solidFill>
              <a:latin typeface="Calibri"/>
              <a:ea typeface="Calibri"/>
              <a:cs typeface="Calibri"/>
              <a:sym typeface="Calibri"/>
            </a:endParaRPr>
          </a:p>
        </p:txBody>
      </p:sp>
      <p:sp>
        <p:nvSpPr>
          <p:cNvPr id="1084" name="Google Shape;1084;p43"/>
          <p:cNvSpPr/>
          <p:nvPr/>
        </p:nvSpPr>
        <p:spPr>
          <a:xfrm>
            <a:off x="6232992" y="4687129"/>
            <a:ext cx="181500" cy="1815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85" name="Google Shape;1085;p43"/>
          <p:cNvSpPr txBox="1"/>
          <p:nvPr/>
        </p:nvSpPr>
        <p:spPr>
          <a:xfrm>
            <a:off x="695875" y="4961250"/>
            <a:ext cx="16173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 Varying parameters</a:t>
            </a:r>
            <a:endParaRPr sz="1200">
              <a:solidFill>
                <a:schemeClr val="dk1"/>
              </a:solidFill>
              <a:latin typeface="Calibri"/>
              <a:ea typeface="Calibri"/>
              <a:cs typeface="Calibri"/>
              <a:sym typeface="Calibri"/>
            </a:endParaRPr>
          </a:p>
        </p:txBody>
      </p:sp>
      <p:sp>
        <p:nvSpPr>
          <p:cNvPr id="1086" name="Google Shape;1086;p43"/>
          <p:cNvSpPr/>
          <p:nvPr/>
        </p:nvSpPr>
        <p:spPr>
          <a:xfrm>
            <a:off x="409079" y="4961246"/>
            <a:ext cx="266700" cy="266700"/>
          </a:xfrm>
          <a:prstGeom prst="ellipse">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87" name="Google Shape;1087;p43"/>
          <p:cNvSpPr txBox="1"/>
          <p:nvPr/>
        </p:nvSpPr>
        <p:spPr>
          <a:xfrm>
            <a:off x="724167" y="5324061"/>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Update method</a:t>
            </a:r>
            <a:endParaRPr sz="1200">
              <a:solidFill>
                <a:schemeClr val="dk1"/>
              </a:solidFill>
              <a:latin typeface="Calibri"/>
              <a:ea typeface="Calibri"/>
              <a:cs typeface="Calibri"/>
              <a:sym typeface="Calibri"/>
            </a:endParaRPr>
          </a:p>
        </p:txBody>
      </p:sp>
      <p:sp>
        <p:nvSpPr>
          <p:cNvPr id="1088" name="Google Shape;1088;p43"/>
          <p:cNvSpPr txBox="1"/>
          <p:nvPr/>
        </p:nvSpPr>
        <p:spPr>
          <a:xfrm>
            <a:off x="743028" y="5704416"/>
            <a:ext cx="1197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Learning rule</a:t>
            </a:r>
            <a:endParaRPr sz="1200">
              <a:solidFill>
                <a:schemeClr val="dk1"/>
              </a:solidFill>
              <a:latin typeface="Calibri"/>
              <a:ea typeface="Calibri"/>
              <a:cs typeface="Calibri"/>
              <a:sym typeface="Calibri"/>
            </a:endParaRPr>
          </a:p>
        </p:txBody>
      </p:sp>
      <p:sp>
        <p:nvSpPr>
          <p:cNvPr id="1089" name="Google Shape;1089;p43"/>
          <p:cNvSpPr/>
          <p:nvPr/>
        </p:nvSpPr>
        <p:spPr>
          <a:xfrm>
            <a:off x="409079" y="5347835"/>
            <a:ext cx="266700" cy="266700"/>
          </a:xfrm>
          <a:prstGeom prst="ellipse">
            <a:avLst/>
          </a:prstGeom>
          <a:solidFill>
            <a:srgbClr val="00FF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90" name="Google Shape;1090;p43"/>
          <p:cNvSpPr/>
          <p:nvPr/>
        </p:nvSpPr>
        <p:spPr>
          <a:xfrm>
            <a:off x="409079" y="5737519"/>
            <a:ext cx="266700" cy="266700"/>
          </a:xfrm>
          <a:prstGeom prst="ellipse">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95"/>
        <p:cNvGrpSpPr/>
        <p:nvPr/>
      </p:nvGrpSpPr>
      <p:grpSpPr>
        <a:xfrm>
          <a:off x="0" y="0"/>
          <a:ext cx="0" cy="0"/>
          <a:chOff x="0" y="0"/>
          <a:chExt cx="0" cy="0"/>
        </a:xfrm>
      </p:grpSpPr>
      <p:pic>
        <p:nvPicPr>
          <p:cNvPr id="1096" name="Google Shape;1096;p44" title="mnist_best_mc_exp_turkey.png"/>
          <p:cNvPicPr preferRelativeResize="0"/>
          <p:nvPr/>
        </p:nvPicPr>
        <p:blipFill>
          <a:blip r:embed="rId3">
            <a:alphaModFix/>
          </a:blip>
          <a:stretch>
            <a:fillRect/>
          </a:stretch>
        </p:blipFill>
        <p:spPr>
          <a:xfrm>
            <a:off x="4111961" y="4541795"/>
            <a:ext cx="5080725" cy="1693575"/>
          </a:xfrm>
          <a:prstGeom prst="rect">
            <a:avLst/>
          </a:prstGeom>
          <a:noFill/>
          <a:ln>
            <a:noFill/>
          </a:ln>
        </p:spPr>
      </p:pic>
      <p:pic>
        <p:nvPicPr>
          <p:cNvPr id="1097" name="Google Shape;1097;p44" title="mnist_grid_best.png"/>
          <p:cNvPicPr preferRelativeResize="0"/>
          <p:nvPr/>
        </p:nvPicPr>
        <p:blipFill>
          <a:blip r:embed="rId4">
            <a:alphaModFix/>
          </a:blip>
          <a:stretch>
            <a:fillRect/>
          </a:stretch>
        </p:blipFill>
        <p:spPr>
          <a:xfrm>
            <a:off x="4111011" y="1104816"/>
            <a:ext cx="5080725" cy="1693575"/>
          </a:xfrm>
          <a:prstGeom prst="rect">
            <a:avLst/>
          </a:prstGeom>
          <a:noFill/>
          <a:ln>
            <a:noFill/>
          </a:ln>
        </p:spPr>
      </p:pic>
      <p:pic>
        <p:nvPicPr>
          <p:cNvPr id="1098" name="Google Shape;1098;p44"/>
          <p:cNvPicPr preferRelativeResize="0"/>
          <p:nvPr/>
        </p:nvPicPr>
        <p:blipFill rotWithShape="1">
          <a:blip r:embed="rId5">
            <a:alphaModFix/>
          </a:blip>
          <a:srcRect/>
          <a:stretch/>
        </p:blipFill>
        <p:spPr>
          <a:xfrm>
            <a:off x="236004" y="6246000"/>
            <a:ext cx="8907996" cy="612000"/>
          </a:xfrm>
          <a:prstGeom prst="rect">
            <a:avLst/>
          </a:prstGeom>
          <a:noFill/>
          <a:ln>
            <a:noFill/>
          </a:ln>
        </p:spPr>
      </p:pic>
      <p:pic>
        <p:nvPicPr>
          <p:cNvPr id="1099" name="Google Shape;1099;p44"/>
          <p:cNvPicPr preferRelativeResize="0"/>
          <p:nvPr/>
        </p:nvPicPr>
        <p:blipFill rotWithShape="1">
          <a:blip r:embed="rId6">
            <a:alphaModFix/>
          </a:blip>
          <a:srcRect l="61779" t="23071"/>
          <a:stretch/>
        </p:blipFill>
        <p:spPr>
          <a:xfrm>
            <a:off x="0" y="0"/>
            <a:ext cx="9144000" cy="948267"/>
          </a:xfrm>
          <a:prstGeom prst="rect">
            <a:avLst/>
          </a:prstGeom>
          <a:noFill/>
          <a:ln>
            <a:noFill/>
          </a:ln>
        </p:spPr>
      </p:pic>
      <p:pic>
        <p:nvPicPr>
          <p:cNvPr id="1100" name="Google Shape;1100;p44"/>
          <p:cNvPicPr preferRelativeResize="0"/>
          <p:nvPr/>
        </p:nvPicPr>
        <p:blipFill rotWithShape="1">
          <a:blip r:embed="rId7">
            <a:alphaModFix/>
          </a:blip>
          <a:srcRect/>
          <a:stretch/>
        </p:blipFill>
        <p:spPr>
          <a:xfrm>
            <a:off x="7051713" y="37388"/>
            <a:ext cx="1956617" cy="873490"/>
          </a:xfrm>
          <a:prstGeom prst="rect">
            <a:avLst/>
          </a:prstGeom>
          <a:noFill/>
          <a:ln>
            <a:noFill/>
          </a:ln>
        </p:spPr>
      </p:pic>
      <p:sp>
        <p:nvSpPr>
          <p:cNvPr id="1101" name="Google Shape;1101;p4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1102" name="Google Shape;1102;p44"/>
          <p:cNvSpPr txBox="1"/>
          <p:nvPr/>
        </p:nvSpPr>
        <p:spPr>
          <a:xfrm>
            <a:off x="2268908" y="5539385"/>
            <a:ext cx="1956600" cy="67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Learning: Storkey method</a:t>
            </a:r>
            <a:endParaRPr sz="1200">
              <a:solidFill>
                <a:schemeClr val="dk1"/>
              </a:solidFill>
              <a:latin typeface="Calibri"/>
              <a:ea typeface="Calibri"/>
              <a:cs typeface="Calibri"/>
              <a:sym typeface="Calibri"/>
            </a:endParaRPr>
          </a:p>
          <a:p>
            <a:pPr marL="0" lvl="0" indent="0" algn="r"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Update: MC (log schedule)</a:t>
            </a:r>
            <a:endParaRPr sz="1200">
              <a:solidFill>
                <a:schemeClr val="dk1"/>
              </a:solidFill>
              <a:latin typeface="Calibri"/>
              <a:ea typeface="Calibri"/>
              <a:cs typeface="Calibri"/>
              <a:sym typeface="Calibri"/>
            </a:endParaRPr>
          </a:p>
          <a:p>
            <a:pPr marL="0" lvl="0" indent="0" algn="r"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T=1e-3, alpha =1e-6 </a:t>
            </a:r>
            <a:endParaRPr sz="1200">
              <a:solidFill>
                <a:schemeClr val="dk1"/>
              </a:solidFill>
              <a:latin typeface="Calibri"/>
              <a:ea typeface="Calibri"/>
              <a:cs typeface="Calibri"/>
              <a:sym typeface="Calibri"/>
            </a:endParaRPr>
          </a:p>
        </p:txBody>
      </p:sp>
      <p:sp>
        <p:nvSpPr>
          <p:cNvPr id="1103" name="Google Shape;1103;p44"/>
          <p:cNvSpPr txBox="1"/>
          <p:nvPr/>
        </p:nvSpPr>
        <p:spPr>
          <a:xfrm>
            <a:off x="2666554" y="2279438"/>
            <a:ext cx="1560600" cy="554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200">
                <a:solidFill>
                  <a:schemeClr val="dk1"/>
                </a:solidFill>
                <a:latin typeface="Calibri"/>
                <a:ea typeface="Calibri"/>
                <a:cs typeface="Calibri"/>
                <a:sym typeface="Calibri"/>
              </a:rPr>
              <a:t>Learning: Local (R=4) </a:t>
            </a:r>
            <a:endParaRPr sz="1200">
              <a:solidFill>
                <a:schemeClr val="dk1"/>
              </a:solidFill>
              <a:latin typeface="Calibri"/>
              <a:ea typeface="Calibri"/>
              <a:cs typeface="Calibri"/>
              <a:sym typeface="Calibri"/>
            </a:endParaRPr>
          </a:p>
          <a:p>
            <a:pPr marL="0" lvl="0" indent="0" algn="r" rtl="0">
              <a:spcBef>
                <a:spcPts val="0"/>
              </a:spcBef>
              <a:spcAft>
                <a:spcPts val="0"/>
              </a:spcAft>
              <a:buNone/>
            </a:pPr>
            <a:r>
              <a:rPr lang="en-GB" sz="1200">
                <a:solidFill>
                  <a:schemeClr val="dk1"/>
                </a:solidFill>
                <a:latin typeface="Calibri"/>
                <a:ea typeface="Calibri"/>
                <a:cs typeface="Calibri"/>
                <a:sym typeface="Calibri"/>
              </a:rPr>
              <a:t>Update: Synchronous</a:t>
            </a:r>
            <a:endParaRPr sz="1800">
              <a:solidFill>
                <a:schemeClr val="dk1"/>
              </a:solidFill>
              <a:latin typeface="Calibri"/>
              <a:ea typeface="Calibri"/>
              <a:cs typeface="Calibri"/>
              <a:sym typeface="Calibri"/>
            </a:endParaRPr>
          </a:p>
        </p:txBody>
      </p:sp>
      <p:sp>
        <p:nvSpPr>
          <p:cNvPr id="1104" name="Google Shape;1104;p44"/>
          <p:cNvSpPr txBox="1"/>
          <p:nvPr/>
        </p:nvSpPr>
        <p:spPr>
          <a:xfrm>
            <a:off x="309525" y="1238157"/>
            <a:ext cx="1736400" cy="13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N patterns: 10</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q = 0.8</a:t>
            </a:r>
            <a:endParaRPr sz="1200">
              <a:solidFill>
                <a:schemeClr val="dk1"/>
              </a:solidFill>
              <a:latin typeface="Calibri"/>
              <a:ea typeface="Calibri"/>
              <a:cs typeface="Calibri"/>
              <a:sym typeface="Calibri"/>
            </a:endParaRPr>
          </a:p>
        </p:txBody>
      </p:sp>
      <p:sp>
        <p:nvSpPr>
          <p:cNvPr id="1105" name="Google Shape;1105;p44"/>
          <p:cNvSpPr txBox="1"/>
          <p:nvPr/>
        </p:nvSpPr>
        <p:spPr>
          <a:xfrm>
            <a:off x="2315323" y="3831928"/>
            <a:ext cx="1896900" cy="67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Calibri"/>
                <a:ea typeface="Calibri"/>
                <a:cs typeface="Calibri"/>
                <a:sym typeface="Calibri"/>
              </a:rPr>
              <a:t>Learning: Hebb’s rule</a:t>
            </a:r>
            <a:endParaRPr sz="1200">
              <a:solidFill>
                <a:schemeClr val="dk1"/>
              </a:solidFill>
              <a:latin typeface="Calibri"/>
              <a:ea typeface="Calibri"/>
              <a:cs typeface="Calibri"/>
              <a:sym typeface="Calibri"/>
            </a:endParaRPr>
          </a:p>
          <a:p>
            <a:pPr marL="0" lvl="0" indent="0" algn="r" rtl="0">
              <a:spcBef>
                <a:spcPts val="0"/>
              </a:spcBef>
              <a:spcAft>
                <a:spcPts val="0"/>
              </a:spcAft>
              <a:buNone/>
            </a:pPr>
            <a:r>
              <a:rPr lang="en-GB" sz="1200">
                <a:solidFill>
                  <a:schemeClr val="dk1"/>
                </a:solidFill>
                <a:latin typeface="Calibri"/>
                <a:ea typeface="Calibri"/>
                <a:cs typeface="Calibri"/>
                <a:sym typeface="Calibri"/>
              </a:rPr>
              <a:t>Update: MC (exp schedule)</a:t>
            </a:r>
            <a:endParaRPr sz="1200">
              <a:solidFill>
                <a:schemeClr val="dk1"/>
              </a:solidFill>
              <a:latin typeface="Calibri"/>
              <a:ea typeface="Calibri"/>
              <a:cs typeface="Calibri"/>
              <a:sym typeface="Calibri"/>
            </a:endParaRPr>
          </a:p>
          <a:p>
            <a:pPr marL="0" lvl="0" indent="0" algn="r" rtl="0">
              <a:spcBef>
                <a:spcPts val="0"/>
              </a:spcBef>
              <a:spcAft>
                <a:spcPts val="0"/>
              </a:spcAft>
              <a:buNone/>
            </a:pPr>
            <a:r>
              <a:rPr lang="en-GB" sz="1200">
                <a:solidFill>
                  <a:schemeClr val="dk1"/>
                </a:solidFill>
                <a:latin typeface="Calibri"/>
                <a:ea typeface="Calibri"/>
                <a:cs typeface="Calibri"/>
                <a:sym typeface="Calibri"/>
              </a:rPr>
              <a:t>T=1e-3, alpha=1e-6</a:t>
            </a:r>
            <a:endParaRPr sz="1200">
              <a:solidFill>
                <a:schemeClr val="dk1"/>
              </a:solidFill>
              <a:latin typeface="Calibri"/>
              <a:ea typeface="Calibri"/>
              <a:cs typeface="Calibri"/>
              <a:sym typeface="Calibri"/>
            </a:endParaRPr>
          </a:p>
          <a:p>
            <a:pPr marL="0" lvl="0" indent="0" algn="r" rtl="0">
              <a:spcBef>
                <a:spcPts val="0"/>
              </a:spcBef>
              <a:spcAft>
                <a:spcPts val="0"/>
              </a:spcAft>
              <a:buNone/>
            </a:pPr>
            <a:endParaRPr sz="1200">
              <a:solidFill>
                <a:schemeClr val="dk1"/>
              </a:solidFill>
              <a:latin typeface="Calibri"/>
              <a:ea typeface="Calibri"/>
              <a:cs typeface="Calibri"/>
              <a:sym typeface="Calibri"/>
            </a:endParaRPr>
          </a:p>
        </p:txBody>
      </p:sp>
      <p:pic>
        <p:nvPicPr>
          <p:cNvPr id="1106" name="Google Shape;1106;p44" title="mnist_best_mc_exp.png"/>
          <p:cNvPicPr preferRelativeResize="0"/>
          <p:nvPr/>
        </p:nvPicPr>
        <p:blipFill>
          <a:blip r:embed="rId8">
            <a:alphaModFix/>
          </a:blip>
          <a:stretch>
            <a:fillRect/>
          </a:stretch>
        </p:blipFill>
        <p:spPr>
          <a:xfrm>
            <a:off x="4111012" y="2830360"/>
            <a:ext cx="5080725" cy="1693600"/>
          </a:xfrm>
          <a:prstGeom prst="rect">
            <a:avLst/>
          </a:prstGeom>
          <a:noFill/>
          <a:ln>
            <a:noFill/>
          </a:ln>
        </p:spPr>
      </p:pic>
      <p:sp>
        <p:nvSpPr>
          <p:cNvPr id="1107" name="Google Shape;1107;p44"/>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Example on performances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112"/>
        <p:cNvGrpSpPr/>
        <p:nvPr/>
      </p:nvGrpSpPr>
      <p:grpSpPr>
        <a:xfrm>
          <a:off x="0" y="0"/>
          <a:ext cx="0" cy="0"/>
          <a:chOff x="0" y="0"/>
          <a:chExt cx="0" cy="0"/>
        </a:xfrm>
      </p:grpSpPr>
      <p:pic>
        <p:nvPicPr>
          <p:cNvPr id="1113" name="Google Shape;1113;p45"/>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1114" name="Google Shape;1114;p45"/>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1115" name="Google Shape;1115;p45"/>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1116" name="Google Shape;1116;p4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32</a:t>
            </a:fld>
            <a:endParaRPr/>
          </a:p>
        </p:txBody>
      </p:sp>
      <p:sp>
        <p:nvSpPr>
          <p:cNvPr id="1117" name="Google Shape;1117;p45"/>
          <p:cNvSpPr txBox="1"/>
          <p:nvPr/>
        </p:nvSpPr>
        <p:spPr>
          <a:xfrm>
            <a:off x="1866475" y="1932700"/>
            <a:ext cx="4009500" cy="19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100">
                <a:solidFill>
                  <a:schemeClr val="dk1"/>
                </a:solidFill>
                <a:latin typeface="Calibri"/>
                <a:ea typeface="Calibri"/>
                <a:cs typeface="Calibri"/>
                <a:sym typeface="Calibri"/>
              </a:rPr>
              <a:t>Qui foto da cambiare</a:t>
            </a:r>
            <a:endParaRPr/>
          </a:p>
        </p:txBody>
      </p:sp>
      <p:sp>
        <p:nvSpPr>
          <p:cNvPr id="1118" name="Google Shape;1118;p45"/>
          <p:cNvSpPr txBox="1"/>
          <p:nvPr/>
        </p:nvSpPr>
        <p:spPr>
          <a:xfrm>
            <a:off x="1057138" y="3420138"/>
            <a:ext cx="4952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rAndom 2d scale 2 q=0.8 best turkey </a:t>
            </a:r>
            <a:endParaRPr/>
          </a:p>
        </p:txBody>
      </p:sp>
      <p:sp>
        <p:nvSpPr>
          <p:cNvPr id="1119" name="Google Shape;1119;p45"/>
          <p:cNvSpPr txBox="1"/>
          <p:nvPr/>
        </p:nvSpPr>
        <p:spPr>
          <a:xfrm>
            <a:off x="895250" y="1197575"/>
            <a:ext cx="32805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dk1"/>
                </a:solidFill>
                <a:latin typeface="Calibri"/>
                <a:ea typeface="Calibri"/>
                <a:cs typeface="Calibri"/>
                <a:sym typeface="Calibri"/>
              </a:rPr>
              <a:t>Risultati grid: </a:t>
            </a: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GB" sz="1100">
                <a:solidFill>
                  <a:schemeClr val="dk1"/>
                </a:solidFill>
                <a:latin typeface="Calibri"/>
                <a:ea typeface="Calibri"/>
                <a:cs typeface="Calibri"/>
                <a:sym typeface="Calibri"/>
              </a:rPr>
              <a:t>Parametri buoni con </a:t>
            </a: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GB" sz="1100">
                <a:solidFill>
                  <a:schemeClr val="dk1"/>
                </a:solidFill>
                <a:latin typeface="Calibri"/>
                <a:ea typeface="Calibri"/>
                <a:cs typeface="Calibri"/>
                <a:sym typeface="Calibri"/>
              </a:rPr>
              <a:t>parametri brutti a confronto con immagini</a:t>
            </a:r>
            <a:endParaRPr sz="1100">
              <a:solidFill>
                <a:schemeClr val="dk1"/>
              </a:solidFill>
              <a:latin typeface="Calibri"/>
              <a:ea typeface="Calibri"/>
              <a:cs typeface="Calibri"/>
              <a:sym typeface="Calibri"/>
            </a:endParaRPr>
          </a:p>
        </p:txBody>
      </p:sp>
      <p:pic>
        <p:nvPicPr>
          <p:cNvPr id="1120" name="Google Shape;1120;p45" title="random_scale2_q08_best_turkey.png"/>
          <p:cNvPicPr preferRelativeResize="0"/>
          <p:nvPr/>
        </p:nvPicPr>
        <p:blipFill>
          <a:blip r:embed="rId6">
            <a:alphaModFix/>
          </a:blip>
          <a:stretch>
            <a:fillRect/>
          </a:stretch>
        </p:blipFill>
        <p:spPr>
          <a:xfrm>
            <a:off x="1023475" y="4129900"/>
            <a:ext cx="5020026" cy="1673350"/>
          </a:xfrm>
          <a:prstGeom prst="rect">
            <a:avLst/>
          </a:prstGeom>
          <a:noFill/>
          <a:ln>
            <a:noFill/>
          </a:ln>
        </p:spPr>
      </p:pic>
      <p:pic>
        <p:nvPicPr>
          <p:cNvPr id="1121" name="Google Shape;1121;p45" title="random_2d_example.png"/>
          <p:cNvPicPr preferRelativeResize="0"/>
          <p:nvPr/>
        </p:nvPicPr>
        <p:blipFill>
          <a:blip r:embed="rId7">
            <a:alphaModFix/>
          </a:blip>
          <a:stretch>
            <a:fillRect/>
          </a:stretch>
        </p:blipFill>
        <p:spPr>
          <a:xfrm>
            <a:off x="4109175" y="1932700"/>
            <a:ext cx="4406175" cy="1468725"/>
          </a:xfrm>
          <a:prstGeom prst="rect">
            <a:avLst/>
          </a:prstGeom>
          <a:noFill/>
          <a:ln>
            <a:noFill/>
          </a:ln>
        </p:spPr>
      </p:pic>
      <p:sp>
        <p:nvSpPr>
          <p:cNvPr id="1122" name="Google Shape;1122;p45"/>
          <p:cNvSpPr txBox="1"/>
          <p:nvPr/>
        </p:nvSpPr>
        <p:spPr>
          <a:xfrm>
            <a:off x="4324900" y="1286775"/>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dk1"/>
                </a:solidFill>
                <a:latin typeface="Calibri"/>
                <a:ea typeface="Calibri"/>
                <a:cs typeface="Calibri"/>
                <a:sym typeface="Calibri"/>
              </a:rPr>
              <a:t>rAndom 2d exemple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127"/>
        <p:cNvGrpSpPr/>
        <p:nvPr/>
      </p:nvGrpSpPr>
      <p:grpSpPr>
        <a:xfrm>
          <a:off x="0" y="0"/>
          <a:ext cx="0" cy="0"/>
          <a:chOff x="0" y="0"/>
          <a:chExt cx="0" cy="0"/>
        </a:xfrm>
      </p:grpSpPr>
      <p:pic>
        <p:nvPicPr>
          <p:cNvPr id="1128" name="Google Shape;1128;p46"/>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1129" name="Google Shape;1129;p46"/>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1130" name="Google Shape;1130;p46"/>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1131" name="Google Shape;1131;p4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33</a:t>
            </a:fld>
            <a:endParaRPr/>
          </a:p>
        </p:txBody>
      </p:sp>
      <p:sp>
        <p:nvSpPr>
          <p:cNvPr id="1132" name="Google Shape;1132;p46"/>
          <p:cNvSpPr txBox="1"/>
          <p:nvPr/>
        </p:nvSpPr>
        <p:spPr>
          <a:xfrm>
            <a:off x="2102475" y="3591339"/>
            <a:ext cx="1956600" cy="2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900">
                <a:solidFill>
                  <a:schemeClr val="dk1"/>
                </a:solidFill>
                <a:latin typeface="Calibri"/>
                <a:ea typeface="Calibri"/>
                <a:cs typeface="Calibri"/>
                <a:sym typeface="Calibri"/>
              </a:rPr>
              <a:t>Corrotta q=10</a:t>
            </a:r>
            <a:endParaRPr/>
          </a:p>
        </p:txBody>
      </p:sp>
      <p:sp>
        <p:nvSpPr>
          <p:cNvPr id="1133" name="Google Shape;1133;p46"/>
          <p:cNvSpPr txBox="1"/>
          <p:nvPr/>
        </p:nvSpPr>
        <p:spPr>
          <a:xfrm>
            <a:off x="200550" y="322525"/>
            <a:ext cx="7505100" cy="28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134" name="Google Shape;1134;p46"/>
          <p:cNvSpPr txBox="1"/>
          <p:nvPr/>
        </p:nvSpPr>
        <p:spPr>
          <a:xfrm>
            <a:off x="687225" y="3374125"/>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00"/>
          </a:p>
        </p:txBody>
      </p:sp>
      <p:sp>
        <p:nvSpPr>
          <p:cNvPr id="1135" name="Google Shape;1135;p46"/>
          <p:cNvSpPr txBox="1"/>
          <p:nvPr/>
        </p:nvSpPr>
        <p:spPr>
          <a:xfrm>
            <a:off x="4689750" y="3995250"/>
            <a:ext cx="3141900" cy="6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136" name="Google Shape;1136;p46"/>
          <p:cNvSpPr txBox="1"/>
          <p:nvPr/>
        </p:nvSpPr>
        <p:spPr>
          <a:xfrm>
            <a:off x="948825" y="1380300"/>
            <a:ext cx="6316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1137" name="Google Shape;1137;p46" title="images_corruption_q10.png"/>
          <p:cNvPicPr preferRelativeResize="0"/>
          <p:nvPr/>
        </p:nvPicPr>
        <p:blipFill>
          <a:blip r:embed="rId6">
            <a:alphaModFix/>
          </a:blip>
          <a:stretch>
            <a:fillRect/>
          </a:stretch>
        </p:blipFill>
        <p:spPr>
          <a:xfrm>
            <a:off x="1000700" y="1260550"/>
            <a:ext cx="2559300" cy="1919475"/>
          </a:xfrm>
          <a:prstGeom prst="rect">
            <a:avLst/>
          </a:prstGeom>
          <a:noFill/>
          <a:ln>
            <a:noFill/>
          </a:ln>
        </p:spPr>
      </p:pic>
      <p:pic>
        <p:nvPicPr>
          <p:cNvPr id="1138" name="Google Shape;1138;p46" title="images_corruption_q55.png"/>
          <p:cNvPicPr preferRelativeResize="0"/>
          <p:nvPr/>
        </p:nvPicPr>
        <p:blipFill>
          <a:blip r:embed="rId7">
            <a:alphaModFix/>
          </a:blip>
          <a:stretch>
            <a:fillRect/>
          </a:stretch>
        </p:blipFill>
        <p:spPr>
          <a:xfrm>
            <a:off x="773825" y="4118413"/>
            <a:ext cx="2559300" cy="1919475"/>
          </a:xfrm>
          <a:prstGeom prst="rect">
            <a:avLst/>
          </a:prstGeom>
          <a:noFill/>
          <a:ln>
            <a:noFill/>
          </a:ln>
        </p:spPr>
      </p:pic>
      <p:pic>
        <p:nvPicPr>
          <p:cNvPr id="1139" name="Google Shape;1139;p46" title="images_corruption_q60.png"/>
          <p:cNvPicPr preferRelativeResize="0"/>
          <p:nvPr/>
        </p:nvPicPr>
        <p:blipFill>
          <a:blip r:embed="rId8">
            <a:alphaModFix/>
          </a:blip>
          <a:stretch>
            <a:fillRect/>
          </a:stretch>
        </p:blipFill>
        <p:spPr>
          <a:xfrm>
            <a:off x="5430542" y="2253250"/>
            <a:ext cx="2917032" cy="2187774"/>
          </a:xfrm>
          <a:prstGeom prst="rect">
            <a:avLst/>
          </a:prstGeom>
          <a:noFill/>
          <a:ln>
            <a:noFill/>
          </a:ln>
        </p:spPr>
      </p:pic>
      <p:sp>
        <p:nvSpPr>
          <p:cNvPr id="1140" name="Google Shape;1140;p4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41" name="Google Shape;1141;p46"/>
          <p:cNvSpPr txBox="1"/>
          <p:nvPr/>
        </p:nvSpPr>
        <p:spPr>
          <a:xfrm>
            <a:off x="1414875" y="6246000"/>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dk1"/>
                </a:solidFill>
                <a:latin typeface="Calibri"/>
                <a:ea typeface="Calibri"/>
                <a:cs typeface="Calibri"/>
                <a:sym typeface="Calibri"/>
              </a:rPr>
              <a:t>Corrotta q=55</a:t>
            </a:r>
            <a:endParaRPr>
              <a:solidFill>
                <a:schemeClr val="dk1"/>
              </a:solidFill>
            </a:endParaRPr>
          </a:p>
        </p:txBody>
      </p:sp>
      <p:sp>
        <p:nvSpPr>
          <p:cNvPr id="1142" name="Google Shape;1142;p46"/>
          <p:cNvSpPr txBox="1"/>
          <p:nvPr/>
        </p:nvSpPr>
        <p:spPr>
          <a:xfrm>
            <a:off x="6054300" y="491660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dk1"/>
                </a:solidFill>
                <a:latin typeface="Calibri"/>
                <a:ea typeface="Calibri"/>
                <a:cs typeface="Calibri"/>
                <a:sym typeface="Calibri"/>
              </a:rPr>
              <a:t>Corrotta q=60</a:t>
            </a:r>
            <a:endParaRPr sz="900">
              <a:solidFill>
                <a:schemeClr val="dk1"/>
              </a:solidFill>
              <a:latin typeface="Calibri"/>
              <a:ea typeface="Calibri"/>
              <a:cs typeface="Calibri"/>
              <a:sym typeface="Calibri"/>
            </a:endParaRPr>
          </a:p>
          <a:p>
            <a:pPr marL="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3" name="Google Shape;1143;p46"/>
          <p:cNvSpPr txBox="1"/>
          <p:nvPr/>
        </p:nvSpPr>
        <p:spPr>
          <a:xfrm>
            <a:off x="457200" y="457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48"/>
        <p:cNvGrpSpPr/>
        <p:nvPr/>
      </p:nvGrpSpPr>
      <p:grpSpPr>
        <a:xfrm>
          <a:off x="0" y="0"/>
          <a:ext cx="0" cy="0"/>
          <a:chOff x="0" y="0"/>
          <a:chExt cx="0" cy="0"/>
        </a:xfrm>
      </p:grpSpPr>
      <p:pic>
        <p:nvPicPr>
          <p:cNvPr id="1149" name="Google Shape;1149;p47"/>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1150" name="Google Shape;1150;p47"/>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1151" name="Google Shape;1151;p47"/>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1152" name="Google Shape;1152;p4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34</a:t>
            </a:fld>
            <a:endParaRPr/>
          </a:p>
        </p:txBody>
      </p:sp>
      <p:sp>
        <p:nvSpPr>
          <p:cNvPr id="1153" name="Google Shape;1153;p47"/>
          <p:cNvSpPr txBox="1"/>
          <p:nvPr/>
        </p:nvSpPr>
        <p:spPr>
          <a:xfrm>
            <a:off x="1866475" y="1932700"/>
            <a:ext cx="4009500" cy="19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154" name="Google Shape;1154;p47"/>
          <p:cNvSpPr txBox="1"/>
          <p:nvPr/>
        </p:nvSpPr>
        <p:spPr>
          <a:xfrm>
            <a:off x="200550" y="322525"/>
            <a:ext cx="7505100" cy="28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155" name="Google Shape;1155;p47"/>
          <p:cNvSpPr txBox="1"/>
          <p:nvPr/>
        </p:nvSpPr>
        <p:spPr>
          <a:xfrm>
            <a:off x="835175" y="3729225"/>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00"/>
          </a:p>
        </p:txBody>
      </p:sp>
      <p:sp>
        <p:nvSpPr>
          <p:cNvPr id="1156" name="Google Shape;1156;p47"/>
          <p:cNvSpPr txBox="1"/>
          <p:nvPr/>
        </p:nvSpPr>
        <p:spPr>
          <a:xfrm>
            <a:off x="5875975" y="4547650"/>
            <a:ext cx="3141900" cy="6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900">
                <a:solidFill>
                  <a:schemeClr val="dk1"/>
                </a:solidFill>
                <a:latin typeface="Calibri"/>
                <a:ea typeface="Calibri"/>
                <a:cs typeface="Calibri"/>
                <a:sym typeface="Calibri"/>
              </a:rPr>
              <a:t>Risoluzione 120x120</a:t>
            </a:r>
            <a:endParaRPr/>
          </a:p>
        </p:txBody>
      </p:sp>
      <p:sp>
        <p:nvSpPr>
          <p:cNvPr id="1157" name="Google Shape;1157;p47"/>
          <p:cNvSpPr txBox="1"/>
          <p:nvPr/>
        </p:nvSpPr>
        <p:spPr>
          <a:xfrm>
            <a:off x="5215725" y="2107900"/>
            <a:ext cx="1173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900">
              <a:solidFill>
                <a:schemeClr val="dk1"/>
              </a:solidFill>
              <a:latin typeface="Calibri"/>
              <a:ea typeface="Calibri"/>
              <a:cs typeface="Calibri"/>
              <a:sym typeface="Calibri"/>
            </a:endParaRPr>
          </a:p>
          <a:p>
            <a:pPr marL="0" lvl="0" indent="0" algn="l" rtl="0">
              <a:spcBef>
                <a:spcPts val="0"/>
              </a:spcBef>
              <a:spcAft>
                <a:spcPts val="0"/>
              </a:spcAft>
              <a:buNone/>
            </a:pPr>
            <a:r>
              <a:rPr lang="en-GB" sz="900">
                <a:solidFill>
                  <a:schemeClr val="dk1"/>
                </a:solidFill>
                <a:latin typeface="Calibri"/>
                <a:ea typeface="Calibri"/>
                <a:cs typeface="Calibri"/>
                <a:sym typeface="Calibri"/>
              </a:rPr>
              <a:t>Risoluzione 80x80</a:t>
            </a:r>
            <a:endParaRPr sz="900">
              <a:solidFill>
                <a:schemeClr val="dk1"/>
              </a:solidFill>
              <a:latin typeface="Calibri"/>
              <a:ea typeface="Calibri"/>
              <a:cs typeface="Calibri"/>
              <a:sym typeface="Calibri"/>
            </a:endParaRPr>
          </a:p>
        </p:txBody>
      </p:sp>
      <p:pic>
        <p:nvPicPr>
          <p:cNvPr id="1158" name="Google Shape;1158;p47" title="images_80x80_example.png"/>
          <p:cNvPicPr preferRelativeResize="0"/>
          <p:nvPr/>
        </p:nvPicPr>
        <p:blipFill>
          <a:blip r:embed="rId6">
            <a:alphaModFix/>
          </a:blip>
          <a:stretch>
            <a:fillRect/>
          </a:stretch>
        </p:blipFill>
        <p:spPr>
          <a:xfrm>
            <a:off x="123950" y="1477575"/>
            <a:ext cx="5167051" cy="1722350"/>
          </a:xfrm>
          <a:prstGeom prst="rect">
            <a:avLst/>
          </a:prstGeom>
          <a:noFill/>
          <a:ln>
            <a:noFill/>
          </a:ln>
        </p:spPr>
      </p:pic>
      <p:pic>
        <p:nvPicPr>
          <p:cNvPr id="1159" name="Google Shape;1159;p47" title="images_120x120_example.png"/>
          <p:cNvPicPr preferRelativeResize="0"/>
          <p:nvPr/>
        </p:nvPicPr>
        <p:blipFill>
          <a:blip r:embed="rId7">
            <a:alphaModFix/>
          </a:blip>
          <a:stretch>
            <a:fillRect/>
          </a:stretch>
        </p:blipFill>
        <p:spPr>
          <a:xfrm>
            <a:off x="412800" y="3910300"/>
            <a:ext cx="5463176" cy="182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16"/>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194" name="Google Shape;194;p16"/>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195" name="Google Shape;195;p16"/>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196" name="Google Shape;196;p1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a:t>
            </a:fld>
            <a:endParaRPr/>
          </a:p>
        </p:txBody>
      </p:sp>
      <p:sp>
        <p:nvSpPr>
          <p:cNvPr id="197" name="Google Shape;197;p16"/>
          <p:cNvSpPr txBox="1"/>
          <p:nvPr/>
        </p:nvSpPr>
        <p:spPr>
          <a:xfrm>
            <a:off x="413350" y="3959113"/>
            <a:ext cx="5127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198" name="Google Shape;198;p16"/>
          <p:cNvSpPr txBox="1"/>
          <p:nvPr/>
        </p:nvSpPr>
        <p:spPr>
          <a:xfrm>
            <a:off x="174625" y="1025000"/>
            <a:ext cx="7796400" cy="3145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Initialize the model based on pattern set</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Corrupt a pattern with </a:t>
            </a:r>
            <a:endParaRPr sz="2000">
              <a:solidFill>
                <a:schemeClr val="dk1"/>
              </a:solidFill>
              <a:latin typeface="Calibri"/>
              <a:ea typeface="Calibri"/>
              <a:cs typeface="Calibri"/>
              <a:sym typeface="Calibri"/>
            </a:endParaRPr>
          </a:p>
          <a:p>
            <a:pPr marL="0" lvl="0" indent="457200" algn="l" rtl="0">
              <a:spcBef>
                <a:spcPts val="0"/>
              </a:spcBef>
              <a:spcAft>
                <a:spcPts val="0"/>
              </a:spcAft>
              <a:buNone/>
            </a:pPr>
            <a:r>
              <a:rPr lang="en-GB" sz="2000">
                <a:solidFill>
                  <a:schemeClr val="dk1"/>
                </a:solidFill>
                <a:latin typeface="Calibri"/>
                <a:ea typeface="Calibri"/>
                <a:cs typeface="Calibri"/>
                <a:sym typeface="Calibri"/>
              </a:rPr>
              <a:t>independent random noise</a:t>
            </a:r>
            <a:endParaRPr sz="2000">
              <a:solidFill>
                <a:schemeClr val="dk1"/>
              </a:solidFill>
              <a:latin typeface="Calibri"/>
              <a:ea typeface="Calibri"/>
              <a:cs typeface="Calibri"/>
              <a:sym typeface="Calibri"/>
            </a:endParaRPr>
          </a:p>
          <a:p>
            <a:pPr marL="0" lvl="0" indent="457200" algn="l" rtl="0">
              <a:spcBef>
                <a:spcPts val="0"/>
              </a:spcBef>
              <a:spcAft>
                <a:spcPts val="0"/>
              </a:spcAft>
              <a:buNone/>
            </a:pP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While                                 :</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Update the state:</a:t>
            </a:r>
            <a:endParaRPr sz="2000">
              <a:solidFill>
                <a:schemeClr val="dk1"/>
              </a:solidFill>
              <a:latin typeface="Calibri"/>
              <a:ea typeface="Calibri"/>
              <a:cs typeface="Calibri"/>
              <a:sym typeface="Calibri"/>
            </a:endParaRPr>
          </a:p>
          <a:p>
            <a:pPr marL="914400" lvl="0" indent="0" algn="l" rtl="0">
              <a:spcBef>
                <a:spcPts val="0"/>
              </a:spcBef>
              <a:spcAft>
                <a:spcPts val="0"/>
              </a:spcAft>
              <a:buNone/>
            </a:pPr>
            <a:r>
              <a:rPr lang="en-GB"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If </a:t>
            </a:r>
            <a:endParaRPr sz="2000">
              <a:solidFill>
                <a:schemeClr val="dk1"/>
              </a:solidFill>
              <a:latin typeface="Calibri"/>
              <a:ea typeface="Calibri"/>
              <a:cs typeface="Calibri"/>
              <a:sym typeface="Calibri"/>
            </a:endParaRPr>
          </a:p>
          <a:p>
            <a:pPr marL="914400" lvl="0" indent="0" algn="l" rtl="0">
              <a:spcBef>
                <a:spcPts val="0"/>
              </a:spcBef>
              <a:spcAft>
                <a:spcPts val="0"/>
              </a:spcAft>
              <a:buNone/>
            </a:pP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Break loop if max number </a:t>
            </a:r>
            <a:endParaRPr sz="2000">
              <a:solidFill>
                <a:schemeClr val="dk1"/>
              </a:solidFill>
              <a:latin typeface="Calibri"/>
              <a:ea typeface="Calibri"/>
              <a:cs typeface="Calibri"/>
              <a:sym typeface="Calibri"/>
            </a:endParaRPr>
          </a:p>
          <a:p>
            <a:pPr marL="914400" lvl="0" indent="0" algn="l" rtl="0">
              <a:spcBef>
                <a:spcPts val="0"/>
              </a:spcBef>
              <a:spcAft>
                <a:spcPts val="0"/>
              </a:spcAft>
              <a:buNone/>
            </a:pPr>
            <a:r>
              <a:rPr lang="en-GB" sz="2000">
                <a:solidFill>
                  <a:schemeClr val="dk1"/>
                </a:solidFill>
                <a:latin typeface="Calibri"/>
                <a:ea typeface="Calibri"/>
                <a:cs typeface="Calibri"/>
                <a:sym typeface="Calibri"/>
              </a:rPr>
              <a:t>of steps is reached</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Check the overlap between </a:t>
            </a:r>
            <a:endParaRPr sz="2000">
              <a:solidFill>
                <a:schemeClr val="dk1"/>
              </a:solidFill>
              <a:latin typeface="Calibri"/>
              <a:ea typeface="Calibri"/>
              <a:cs typeface="Calibri"/>
              <a:sym typeface="Calibri"/>
            </a:endParaRPr>
          </a:p>
          <a:p>
            <a:pPr marL="457200" lvl="0" indent="0" algn="l" rtl="0">
              <a:spcBef>
                <a:spcPts val="0"/>
              </a:spcBef>
              <a:spcAft>
                <a:spcPts val="0"/>
              </a:spcAft>
              <a:buNone/>
            </a:pPr>
            <a:r>
              <a:rPr lang="en-GB" sz="2000">
                <a:solidFill>
                  <a:schemeClr val="dk1"/>
                </a:solidFill>
                <a:latin typeface="Calibri"/>
                <a:ea typeface="Calibri"/>
                <a:cs typeface="Calibri"/>
                <a:sym typeface="Calibri"/>
              </a:rPr>
              <a:t>original and recovered state</a:t>
            </a:r>
            <a:endParaRPr sz="2000">
              <a:solidFill>
                <a:schemeClr val="dk1"/>
              </a:solidFill>
              <a:latin typeface="Calibri"/>
              <a:ea typeface="Calibri"/>
              <a:cs typeface="Calibri"/>
              <a:sym typeface="Calibri"/>
            </a:endParaRPr>
          </a:p>
          <a:p>
            <a:pPr marL="914400" lvl="0" indent="0" algn="l" rtl="0">
              <a:spcBef>
                <a:spcPts val="0"/>
              </a:spcBef>
              <a:spcAft>
                <a:spcPts val="0"/>
              </a:spcAft>
              <a:buNone/>
            </a:pPr>
            <a:endParaRPr sz="2000">
              <a:solidFill>
                <a:schemeClr val="dk1"/>
              </a:solidFill>
              <a:latin typeface="Calibri"/>
              <a:ea typeface="Calibri"/>
              <a:cs typeface="Calibri"/>
              <a:sym typeface="Calibri"/>
            </a:endParaRPr>
          </a:p>
        </p:txBody>
      </p:sp>
      <p:pic>
        <p:nvPicPr>
          <p:cNvPr id="199" name="Google Shape;199;p16"/>
          <p:cNvPicPr preferRelativeResize="0"/>
          <p:nvPr/>
        </p:nvPicPr>
        <p:blipFill>
          <a:blip r:embed="rId6">
            <a:alphaModFix/>
          </a:blip>
          <a:stretch>
            <a:fillRect/>
          </a:stretch>
        </p:blipFill>
        <p:spPr>
          <a:xfrm>
            <a:off x="1395962" y="2944846"/>
            <a:ext cx="1830963" cy="365075"/>
          </a:xfrm>
          <a:prstGeom prst="rect">
            <a:avLst/>
          </a:prstGeom>
          <a:noFill/>
          <a:ln>
            <a:noFill/>
          </a:ln>
        </p:spPr>
      </p:pic>
      <p:pic>
        <p:nvPicPr>
          <p:cNvPr id="200" name="Google Shape;200;p16"/>
          <p:cNvPicPr preferRelativeResize="0"/>
          <p:nvPr/>
        </p:nvPicPr>
        <p:blipFill rotWithShape="1">
          <a:blip r:embed="rId7">
            <a:alphaModFix/>
          </a:blip>
          <a:srcRect r="71492"/>
          <a:stretch/>
        </p:blipFill>
        <p:spPr>
          <a:xfrm>
            <a:off x="3040600" y="3309925"/>
            <a:ext cx="1084200" cy="873475"/>
          </a:xfrm>
          <a:prstGeom prst="rect">
            <a:avLst/>
          </a:prstGeom>
          <a:noFill/>
          <a:ln>
            <a:noFill/>
          </a:ln>
        </p:spPr>
      </p:pic>
      <p:pic>
        <p:nvPicPr>
          <p:cNvPr id="201" name="Google Shape;201;p16"/>
          <p:cNvPicPr preferRelativeResize="0"/>
          <p:nvPr/>
        </p:nvPicPr>
        <p:blipFill>
          <a:blip r:embed="rId8">
            <a:alphaModFix/>
          </a:blip>
          <a:stretch>
            <a:fillRect/>
          </a:stretch>
        </p:blipFill>
        <p:spPr>
          <a:xfrm>
            <a:off x="1446475" y="3852985"/>
            <a:ext cx="1503000" cy="317186"/>
          </a:xfrm>
          <a:prstGeom prst="rect">
            <a:avLst/>
          </a:prstGeom>
          <a:noFill/>
          <a:ln>
            <a:noFill/>
          </a:ln>
        </p:spPr>
      </p:pic>
      <p:pic>
        <p:nvPicPr>
          <p:cNvPr id="202" name="Google Shape;202;p16"/>
          <p:cNvPicPr preferRelativeResize="0"/>
          <p:nvPr/>
        </p:nvPicPr>
        <p:blipFill>
          <a:blip r:embed="rId9">
            <a:alphaModFix/>
          </a:blip>
          <a:stretch>
            <a:fillRect/>
          </a:stretch>
        </p:blipFill>
        <p:spPr>
          <a:xfrm>
            <a:off x="1469100" y="4208450"/>
            <a:ext cx="2302149" cy="317200"/>
          </a:xfrm>
          <a:prstGeom prst="rect">
            <a:avLst/>
          </a:prstGeom>
          <a:noFill/>
          <a:ln>
            <a:noFill/>
          </a:ln>
        </p:spPr>
      </p:pic>
      <p:cxnSp>
        <p:nvCxnSpPr>
          <p:cNvPr id="203" name="Google Shape;203;p16"/>
          <p:cNvCxnSpPr/>
          <p:nvPr/>
        </p:nvCxnSpPr>
        <p:spPr>
          <a:xfrm rot="10800000">
            <a:off x="142850" y="4988850"/>
            <a:ext cx="655500" cy="0"/>
          </a:xfrm>
          <a:prstGeom prst="straightConnector1">
            <a:avLst/>
          </a:prstGeom>
          <a:noFill/>
          <a:ln w="19050" cap="flat" cmpd="sng">
            <a:solidFill>
              <a:schemeClr val="dk1"/>
            </a:solidFill>
            <a:prstDash val="solid"/>
            <a:round/>
            <a:headEnd type="none" w="med" len="med"/>
            <a:tailEnd type="none" w="med" len="med"/>
          </a:ln>
        </p:spPr>
      </p:cxnSp>
      <p:cxnSp>
        <p:nvCxnSpPr>
          <p:cNvPr id="204" name="Google Shape;204;p16"/>
          <p:cNvCxnSpPr/>
          <p:nvPr/>
        </p:nvCxnSpPr>
        <p:spPr>
          <a:xfrm rot="10800000">
            <a:off x="127863" y="3148050"/>
            <a:ext cx="0" cy="1840800"/>
          </a:xfrm>
          <a:prstGeom prst="straightConnector1">
            <a:avLst/>
          </a:prstGeom>
          <a:noFill/>
          <a:ln w="19050" cap="flat" cmpd="sng">
            <a:solidFill>
              <a:schemeClr val="dk1"/>
            </a:solidFill>
            <a:prstDash val="solid"/>
            <a:round/>
            <a:headEnd type="none" w="med" len="med"/>
            <a:tailEnd type="none" w="med" len="med"/>
          </a:ln>
        </p:spPr>
      </p:cxnSp>
      <p:cxnSp>
        <p:nvCxnSpPr>
          <p:cNvPr id="205" name="Google Shape;205;p16"/>
          <p:cNvCxnSpPr/>
          <p:nvPr/>
        </p:nvCxnSpPr>
        <p:spPr>
          <a:xfrm>
            <a:off x="127887" y="3148055"/>
            <a:ext cx="225000" cy="0"/>
          </a:xfrm>
          <a:prstGeom prst="straightConnector1">
            <a:avLst/>
          </a:prstGeom>
          <a:noFill/>
          <a:ln w="19050" cap="flat" cmpd="sng">
            <a:solidFill>
              <a:schemeClr val="dk1"/>
            </a:solidFill>
            <a:prstDash val="solid"/>
            <a:round/>
            <a:headEnd type="none" w="med" len="med"/>
            <a:tailEnd type="triangle" w="med" len="med"/>
          </a:ln>
        </p:spPr>
      </p:cxnSp>
      <p:sp>
        <p:nvSpPr>
          <p:cNvPr id="206" name="Google Shape;206;p16"/>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An example</a:t>
            </a:r>
            <a:endParaRPr/>
          </a:p>
        </p:txBody>
      </p:sp>
      <p:pic>
        <p:nvPicPr>
          <p:cNvPr id="208" name="Google Shape;208;p16"/>
          <p:cNvPicPr preferRelativeResize="0"/>
          <p:nvPr/>
        </p:nvPicPr>
        <p:blipFill>
          <a:blip r:embed="rId10">
            <a:alphaModFix/>
          </a:blip>
          <a:stretch>
            <a:fillRect/>
          </a:stretch>
        </p:blipFill>
        <p:spPr>
          <a:xfrm>
            <a:off x="4546865" y="1084525"/>
            <a:ext cx="4558875" cy="415708"/>
          </a:xfrm>
          <a:prstGeom prst="rect">
            <a:avLst/>
          </a:prstGeom>
          <a:noFill/>
          <a:ln>
            <a:noFill/>
          </a:ln>
        </p:spPr>
      </p:pic>
      <p:pic>
        <p:nvPicPr>
          <p:cNvPr id="209" name="Google Shape;209;p16"/>
          <p:cNvPicPr preferRelativeResize="0"/>
          <p:nvPr/>
        </p:nvPicPr>
        <p:blipFill>
          <a:blip r:embed="rId11">
            <a:alphaModFix/>
          </a:blip>
          <a:stretch>
            <a:fillRect/>
          </a:stretch>
        </p:blipFill>
        <p:spPr>
          <a:xfrm>
            <a:off x="4277200" y="1500225"/>
            <a:ext cx="3432703" cy="507900"/>
          </a:xfrm>
          <a:prstGeom prst="rect">
            <a:avLst/>
          </a:prstGeom>
          <a:noFill/>
          <a:ln>
            <a:noFill/>
          </a:ln>
        </p:spPr>
      </p:pic>
      <p:pic>
        <p:nvPicPr>
          <p:cNvPr id="210" name="Google Shape;210;p16"/>
          <p:cNvPicPr preferRelativeResize="0"/>
          <p:nvPr/>
        </p:nvPicPr>
        <p:blipFill>
          <a:blip r:embed="rId12">
            <a:alphaModFix/>
          </a:blip>
          <a:stretch>
            <a:fillRect/>
          </a:stretch>
        </p:blipFill>
        <p:spPr>
          <a:xfrm>
            <a:off x="6229350" y="1966853"/>
            <a:ext cx="2907289" cy="507900"/>
          </a:xfrm>
          <a:prstGeom prst="rect">
            <a:avLst/>
          </a:prstGeom>
          <a:noFill/>
          <a:ln>
            <a:noFill/>
          </a:ln>
        </p:spPr>
      </p:pic>
      <p:sp>
        <p:nvSpPr>
          <p:cNvPr id="211" name="Google Shape;211;p16"/>
          <p:cNvSpPr/>
          <p:nvPr/>
        </p:nvSpPr>
        <p:spPr>
          <a:xfrm>
            <a:off x="4277200" y="1511725"/>
            <a:ext cx="4859400" cy="948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12" name="Google Shape;212;p16"/>
          <p:cNvPicPr preferRelativeResize="0"/>
          <p:nvPr/>
        </p:nvPicPr>
        <p:blipFill>
          <a:blip r:embed="rId13">
            <a:alphaModFix/>
          </a:blip>
          <a:stretch>
            <a:fillRect/>
          </a:stretch>
        </p:blipFill>
        <p:spPr>
          <a:xfrm>
            <a:off x="4289475" y="2724150"/>
            <a:ext cx="2000250" cy="304800"/>
          </a:xfrm>
          <a:prstGeom prst="rect">
            <a:avLst/>
          </a:prstGeom>
          <a:noFill/>
          <a:ln>
            <a:noFill/>
          </a:ln>
        </p:spPr>
      </p:pic>
      <p:pic>
        <p:nvPicPr>
          <p:cNvPr id="213" name="Google Shape;213;p16"/>
          <p:cNvPicPr preferRelativeResize="0"/>
          <p:nvPr/>
        </p:nvPicPr>
        <p:blipFill rotWithShape="1">
          <a:blip r:embed="rId14">
            <a:alphaModFix/>
          </a:blip>
          <a:srcRect l="35794"/>
          <a:stretch/>
        </p:blipFill>
        <p:spPr>
          <a:xfrm>
            <a:off x="4806700" y="3296703"/>
            <a:ext cx="1556387" cy="708000"/>
          </a:xfrm>
          <a:prstGeom prst="rect">
            <a:avLst/>
          </a:prstGeom>
          <a:noFill/>
          <a:ln>
            <a:noFill/>
          </a:ln>
        </p:spPr>
      </p:pic>
      <p:cxnSp>
        <p:nvCxnSpPr>
          <p:cNvPr id="214" name="Google Shape;214;p16"/>
          <p:cNvCxnSpPr>
            <a:stCxn id="213" idx="1"/>
            <a:endCxn id="200" idx="3"/>
          </p:cNvCxnSpPr>
          <p:nvPr/>
        </p:nvCxnSpPr>
        <p:spPr>
          <a:xfrm flipH="1">
            <a:off x="4124800" y="3650703"/>
            <a:ext cx="681900" cy="96000"/>
          </a:xfrm>
          <a:prstGeom prst="straightConnector1">
            <a:avLst/>
          </a:prstGeom>
          <a:noFill/>
          <a:ln w="19050" cap="flat" cmpd="sng">
            <a:solidFill>
              <a:schemeClr val="dk1"/>
            </a:solidFill>
            <a:prstDash val="solid"/>
            <a:round/>
            <a:headEnd type="none" w="med" len="med"/>
            <a:tailEnd type="triangle" w="med" len="med"/>
          </a:ln>
        </p:spPr>
      </p:cxnSp>
      <p:cxnSp>
        <p:nvCxnSpPr>
          <p:cNvPr id="215" name="Google Shape;215;p16"/>
          <p:cNvCxnSpPr>
            <a:stCxn id="212" idx="1"/>
          </p:cNvCxnSpPr>
          <p:nvPr/>
        </p:nvCxnSpPr>
        <p:spPr>
          <a:xfrm rot="10800000">
            <a:off x="3615975" y="2431650"/>
            <a:ext cx="673500" cy="444900"/>
          </a:xfrm>
          <a:prstGeom prst="straightConnector1">
            <a:avLst/>
          </a:prstGeom>
          <a:noFill/>
          <a:ln w="19050" cap="flat" cmpd="sng">
            <a:solidFill>
              <a:schemeClr val="dk1"/>
            </a:solidFill>
            <a:prstDash val="solid"/>
            <a:round/>
            <a:headEnd type="none" w="med" len="med"/>
            <a:tailEnd type="triangle" w="med" len="med"/>
          </a:ln>
        </p:spPr>
      </p:cxnSp>
      <p:pic>
        <p:nvPicPr>
          <p:cNvPr id="3" name="Immagine 2" descr="Immagine che contiene modello, carta da regalo, tessuto&#10;&#10;Il contenuto generato dall'IA potrebbe non essere corretto.">
            <a:extLst>
              <a:ext uri="{FF2B5EF4-FFF2-40B4-BE49-F238E27FC236}">
                <a16:creationId xmlns:a16="http://schemas.microsoft.com/office/drawing/2014/main" id="{74E3456B-8779-7680-FCA6-BEC6143C47FA}"/>
              </a:ext>
            </a:extLst>
          </p:cNvPr>
          <p:cNvPicPr>
            <a:picLocks noChangeAspect="1"/>
          </p:cNvPicPr>
          <p:nvPr/>
        </p:nvPicPr>
        <p:blipFill>
          <a:blip r:embed="rId15"/>
          <a:stretch>
            <a:fillRect/>
          </a:stretch>
        </p:blipFill>
        <p:spPr>
          <a:xfrm>
            <a:off x="6442900" y="3975643"/>
            <a:ext cx="2244159" cy="22441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17"/>
          <p:cNvPicPr preferRelativeResize="0"/>
          <p:nvPr/>
        </p:nvPicPr>
        <p:blipFill rotWithShape="1">
          <a:blip r:embed="rId3">
            <a:alphaModFix/>
          </a:blip>
          <a:srcRect l="2305"/>
          <a:stretch/>
        </p:blipFill>
        <p:spPr>
          <a:xfrm>
            <a:off x="1726275" y="2596200"/>
            <a:ext cx="4083951" cy="4185600"/>
          </a:xfrm>
          <a:prstGeom prst="rect">
            <a:avLst/>
          </a:prstGeom>
          <a:noFill/>
          <a:ln>
            <a:noFill/>
          </a:ln>
        </p:spPr>
      </p:pic>
      <p:pic>
        <p:nvPicPr>
          <p:cNvPr id="222" name="Google Shape;222;p17"/>
          <p:cNvPicPr preferRelativeResize="0"/>
          <p:nvPr/>
        </p:nvPicPr>
        <p:blipFill rotWithShape="1">
          <a:blip r:embed="rId4">
            <a:alphaModFix/>
          </a:blip>
          <a:srcRect/>
          <a:stretch/>
        </p:blipFill>
        <p:spPr>
          <a:xfrm>
            <a:off x="236004" y="6246000"/>
            <a:ext cx="8907996" cy="612000"/>
          </a:xfrm>
          <a:prstGeom prst="rect">
            <a:avLst/>
          </a:prstGeom>
          <a:noFill/>
          <a:ln>
            <a:noFill/>
          </a:ln>
        </p:spPr>
      </p:pic>
      <p:pic>
        <p:nvPicPr>
          <p:cNvPr id="223" name="Google Shape;223;p17"/>
          <p:cNvPicPr preferRelativeResize="0"/>
          <p:nvPr/>
        </p:nvPicPr>
        <p:blipFill rotWithShape="1">
          <a:blip r:embed="rId5">
            <a:alphaModFix/>
          </a:blip>
          <a:srcRect l="61779" t="23069"/>
          <a:stretch/>
        </p:blipFill>
        <p:spPr>
          <a:xfrm>
            <a:off x="0" y="0"/>
            <a:ext cx="9144000" cy="948267"/>
          </a:xfrm>
          <a:prstGeom prst="rect">
            <a:avLst/>
          </a:prstGeom>
          <a:noFill/>
          <a:ln>
            <a:noFill/>
          </a:ln>
        </p:spPr>
      </p:pic>
      <p:pic>
        <p:nvPicPr>
          <p:cNvPr id="224" name="Google Shape;224;p17"/>
          <p:cNvPicPr preferRelativeResize="0"/>
          <p:nvPr/>
        </p:nvPicPr>
        <p:blipFill rotWithShape="1">
          <a:blip r:embed="rId6">
            <a:alphaModFix/>
          </a:blip>
          <a:srcRect/>
          <a:stretch/>
        </p:blipFill>
        <p:spPr>
          <a:xfrm>
            <a:off x="7051713" y="37388"/>
            <a:ext cx="1956618" cy="873490"/>
          </a:xfrm>
          <a:prstGeom prst="rect">
            <a:avLst/>
          </a:prstGeom>
          <a:noFill/>
          <a:ln>
            <a:noFill/>
          </a:ln>
        </p:spPr>
      </p:pic>
      <p:sp>
        <p:nvSpPr>
          <p:cNvPr id="225" name="Google Shape;225;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a:t>
            </a:fld>
            <a:endParaRPr/>
          </a:p>
        </p:txBody>
      </p:sp>
      <p:sp>
        <p:nvSpPr>
          <p:cNvPr id="226" name="Google Shape;226;p17"/>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Model training</a:t>
            </a:r>
            <a:endParaRPr/>
          </a:p>
        </p:txBody>
      </p:sp>
      <p:pic>
        <p:nvPicPr>
          <p:cNvPr id="227" name="Google Shape;227;p17"/>
          <p:cNvPicPr preferRelativeResize="0"/>
          <p:nvPr/>
        </p:nvPicPr>
        <p:blipFill>
          <a:blip r:embed="rId7">
            <a:alphaModFix/>
          </a:blip>
          <a:stretch>
            <a:fillRect/>
          </a:stretch>
        </p:blipFill>
        <p:spPr>
          <a:xfrm>
            <a:off x="424517" y="992034"/>
            <a:ext cx="1419152" cy="1346492"/>
          </a:xfrm>
          <a:prstGeom prst="rect">
            <a:avLst/>
          </a:prstGeom>
          <a:noFill/>
          <a:ln w="19050" cap="flat" cmpd="sng">
            <a:solidFill>
              <a:schemeClr val="dk1"/>
            </a:solidFill>
            <a:prstDash val="solid"/>
            <a:round/>
            <a:headEnd type="none" w="sm" len="sm"/>
            <a:tailEnd type="none" w="sm" len="sm"/>
          </a:ln>
        </p:spPr>
      </p:pic>
      <p:pic>
        <p:nvPicPr>
          <p:cNvPr id="228" name="Google Shape;228;p17"/>
          <p:cNvPicPr preferRelativeResize="0"/>
          <p:nvPr/>
        </p:nvPicPr>
        <p:blipFill>
          <a:blip r:embed="rId8">
            <a:alphaModFix/>
          </a:blip>
          <a:stretch>
            <a:fillRect/>
          </a:stretch>
        </p:blipFill>
        <p:spPr>
          <a:xfrm>
            <a:off x="2330259" y="987500"/>
            <a:ext cx="1470312" cy="1346492"/>
          </a:xfrm>
          <a:prstGeom prst="rect">
            <a:avLst/>
          </a:prstGeom>
          <a:noFill/>
          <a:ln w="19050" cap="flat" cmpd="sng">
            <a:solidFill>
              <a:schemeClr val="dk1"/>
            </a:solidFill>
            <a:prstDash val="solid"/>
            <a:round/>
            <a:headEnd type="none" w="sm" len="sm"/>
            <a:tailEnd type="none" w="sm" len="sm"/>
          </a:ln>
        </p:spPr>
      </p:pic>
      <p:pic>
        <p:nvPicPr>
          <p:cNvPr id="229" name="Google Shape;229;p17"/>
          <p:cNvPicPr preferRelativeResize="0"/>
          <p:nvPr/>
        </p:nvPicPr>
        <p:blipFill>
          <a:blip r:embed="rId9">
            <a:alphaModFix/>
          </a:blip>
          <a:stretch>
            <a:fillRect/>
          </a:stretch>
        </p:blipFill>
        <p:spPr>
          <a:xfrm>
            <a:off x="4271765" y="992754"/>
            <a:ext cx="1419140" cy="1332030"/>
          </a:xfrm>
          <a:prstGeom prst="rect">
            <a:avLst/>
          </a:prstGeom>
          <a:noFill/>
          <a:ln w="19050" cap="flat" cmpd="sng">
            <a:solidFill>
              <a:schemeClr val="dk1"/>
            </a:solidFill>
            <a:prstDash val="solid"/>
            <a:round/>
            <a:headEnd type="none" w="sm" len="sm"/>
            <a:tailEnd type="none" w="sm" len="sm"/>
          </a:ln>
        </p:spPr>
      </p:pic>
      <p:pic>
        <p:nvPicPr>
          <p:cNvPr id="230" name="Google Shape;230;p17"/>
          <p:cNvPicPr preferRelativeResize="0"/>
          <p:nvPr/>
        </p:nvPicPr>
        <p:blipFill>
          <a:blip r:embed="rId10">
            <a:alphaModFix/>
          </a:blip>
          <a:stretch>
            <a:fillRect/>
          </a:stretch>
        </p:blipFill>
        <p:spPr>
          <a:xfrm>
            <a:off x="6210488" y="987506"/>
            <a:ext cx="1419140" cy="1350152"/>
          </a:xfrm>
          <a:prstGeom prst="rect">
            <a:avLst/>
          </a:prstGeom>
          <a:noFill/>
          <a:ln w="19050" cap="flat" cmpd="sng">
            <a:solidFill>
              <a:schemeClr val="dk1"/>
            </a:solidFill>
            <a:prstDash val="solid"/>
            <a:round/>
            <a:headEnd type="none" w="sm" len="sm"/>
            <a:tailEnd type="none" w="sm" len="sm"/>
          </a:ln>
        </p:spPr>
      </p:pic>
      <p:sp>
        <p:nvSpPr>
          <p:cNvPr id="231" name="Google Shape;231;p17"/>
          <p:cNvSpPr/>
          <p:nvPr/>
        </p:nvSpPr>
        <p:spPr>
          <a:xfrm>
            <a:off x="423308" y="984100"/>
            <a:ext cx="155100" cy="14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2" name="Google Shape;232;p17"/>
          <p:cNvSpPr/>
          <p:nvPr/>
        </p:nvSpPr>
        <p:spPr>
          <a:xfrm>
            <a:off x="2332798" y="984100"/>
            <a:ext cx="155100" cy="14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3" name="Google Shape;233;p17"/>
          <p:cNvSpPr/>
          <p:nvPr/>
        </p:nvSpPr>
        <p:spPr>
          <a:xfrm>
            <a:off x="4271349" y="993242"/>
            <a:ext cx="155100" cy="14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4" name="Google Shape;234;p17"/>
          <p:cNvSpPr/>
          <p:nvPr/>
        </p:nvSpPr>
        <p:spPr>
          <a:xfrm>
            <a:off x="6210287" y="993242"/>
            <a:ext cx="155100" cy="14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5" name="Google Shape;235;p17"/>
          <p:cNvSpPr/>
          <p:nvPr/>
        </p:nvSpPr>
        <p:spPr>
          <a:xfrm>
            <a:off x="852246" y="1259808"/>
            <a:ext cx="155100" cy="1461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6" name="Google Shape;236;p17"/>
          <p:cNvSpPr/>
          <p:nvPr/>
        </p:nvSpPr>
        <p:spPr>
          <a:xfrm>
            <a:off x="2761736" y="1259808"/>
            <a:ext cx="155100" cy="1461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7" name="Google Shape;237;p17"/>
          <p:cNvSpPr/>
          <p:nvPr/>
        </p:nvSpPr>
        <p:spPr>
          <a:xfrm>
            <a:off x="4690987" y="1259808"/>
            <a:ext cx="155100" cy="1461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8" name="Google Shape;238;p17"/>
          <p:cNvSpPr/>
          <p:nvPr/>
        </p:nvSpPr>
        <p:spPr>
          <a:xfrm>
            <a:off x="6648912" y="1259808"/>
            <a:ext cx="155100" cy="1461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39" name="Google Shape;239;p17"/>
          <p:cNvCxnSpPr>
            <a:stCxn id="231" idx="1"/>
            <a:endCxn id="231" idx="1"/>
          </p:cNvCxnSpPr>
          <p:nvPr/>
        </p:nvCxnSpPr>
        <p:spPr>
          <a:xfrm>
            <a:off x="423308" y="1057150"/>
            <a:ext cx="0" cy="0"/>
          </a:xfrm>
          <a:prstGeom prst="straightConnector1">
            <a:avLst/>
          </a:prstGeom>
          <a:noFill/>
          <a:ln w="9525" cap="flat" cmpd="sng">
            <a:solidFill>
              <a:schemeClr val="dk2"/>
            </a:solidFill>
            <a:prstDash val="solid"/>
            <a:round/>
            <a:headEnd type="none" w="med" len="med"/>
            <a:tailEnd type="none" w="med" len="med"/>
          </a:ln>
        </p:spPr>
      </p:cxnSp>
      <p:cxnSp>
        <p:nvCxnSpPr>
          <p:cNvPr id="240" name="Google Shape;240;p17"/>
          <p:cNvCxnSpPr>
            <a:stCxn id="231" idx="1"/>
          </p:cNvCxnSpPr>
          <p:nvPr/>
        </p:nvCxnSpPr>
        <p:spPr>
          <a:xfrm rot="10800000">
            <a:off x="210008" y="1057150"/>
            <a:ext cx="213300" cy="0"/>
          </a:xfrm>
          <a:prstGeom prst="straightConnector1">
            <a:avLst/>
          </a:prstGeom>
          <a:noFill/>
          <a:ln w="19050" cap="flat" cmpd="sng">
            <a:solidFill>
              <a:srgbClr val="FF0000"/>
            </a:solidFill>
            <a:prstDash val="solid"/>
            <a:round/>
            <a:headEnd type="none" w="med" len="med"/>
            <a:tailEnd type="none" w="med" len="med"/>
          </a:ln>
        </p:spPr>
      </p:cxnSp>
      <p:cxnSp>
        <p:nvCxnSpPr>
          <p:cNvPr id="241" name="Google Shape;241;p17"/>
          <p:cNvCxnSpPr>
            <a:stCxn id="235" idx="1"/>
          </p:cNvCxnSpPr>
          <p:nvPr/>
        </p:nvCxnSpPr>
        <p:spPr>
          <a:xfrm rot="10800000">
            <a:off x="306846" y="1332858"/>
            <a:ext cx="545400" cy="0"/>
          </a:xfrm>
          <a:prstGeom prst="straightConnector1">
            <a:avLst/>
          </a:prstGeom>
          <a:noFill/>
          <a:ln w="19050" cap="flat" cmpd="sng">
            <a:solidFill>
              <a:srgbClr val="0000FF"/>
            </a:solidFill>
            <a:prstDash val="solid"/>
            <a:round/>
            <a:headEnd type="none" w="med" len="med"/>
            <a:tailEnd type="none" w="med" len="med"/>
          </a:ln>
        </p:spPr>
      </p:cxnSp>
      <p:cxnSp>
        <p:nvCxnSpPr>
          <p:cNvPr id="242" name="Google Shape;242;p17"/>
          <p:cNvCxnSpPr/>
          <p:nvPr/>
        </p:nvCxnSpPr>
        <p:spPr>
          <a:xfrm>
            <a:off x="200125" y="1048094"/>
            <a:ext cx="0" cy="1462500"/>
          </a:xfrm>
          <a:prstGeom prst="straightConnector1">
            <a:avLst/>
          </a:prstGeom>
          <a:noFill/>
          <a:ln w="19050" cap="flat" cmpd="sng">
            <a:solidFill>
              <a:srgbClr val="FF0000"/>
            </a:solidFill>
            <a:prstDash val="solid"/>
            <a:round/>
            <a:headEnd type="none" w="med" len="med"/>
            <a:tailEnd type="triangle" w="med" len="med"/>
          </a:ln>
        </p:spPr>
      </p:cxnSp>
      <p:cxnSp>
        <p:nvCxnSpPr>
          <p:cNvPr id="243" name="Google Shape;243;p17"/>
          <p:cNvCxnSpPr/>
          <p:nvPr/>
        </p:nvCxnSpPr>
        <p:spPr>
          <a:xfrm>
            <a:off x="317143" y="1323802"/>
            <a:ext cx="0" cy="1214400"/>
          </a:xfrm>
          <a:prstGeom prst="straightConnector1">
            <a:avLst/>
          </a:prstGeom>
          <a:noFill/>
          <a:ln w="19050" cap="flat" cmpd="sng">
            <a:solidFill>
              <a:srgbClr val="0000FF"/>
            </a:solidFill>
            <a:prstDash val="solid"/>
            <a:round/>
            <a:headEnd type="none" w="med" len="med"/>
            <a:tailEnd type="triangle" w="med" len="med"/>
          </a:ln>
        </p:spPr>
      </p:cxnSp>
      <p:cxnSp>
        <p:nvCxnSpPr>
          <p:cNvPr id="244" name="Google Shape;244;p17"/>
          <p:cNvCxnSpPr/>
          <p:nvPr/>
        </p:nvCxnSpPr>
        <p:spPr>
          <a:xfrm rot="10800000">
            <a:off x="2119498" y="1057197"/>
            <a:ext cx="213300" cy="0"/>
          </a:xfrm>
          <a:prstGeom prst="straightConnector1">
            <a:avLst/>
          </a:prstGeom>
          <a:noFill/>
          <a:ln w="19050" cap="flat" cmpd="sng">
            <a:solidFill>
              <a:srgbClr val="FF0000"/>
            </a:solidFill>
            <a:prstDash val="solid"/>
            <a:round/>
            <a:headEnd type="none" w="med" len="med"/>
            <a:tailEnd type="none" w="med" len="med"/>
          </a:ln>
        </p:spPr>
      </p:cxnSp>
      <p:cxnSp>
        <p:nvCxnSpPr>
          <p:cNvPr id="245" name="Google Shape;245;p17"/>
          <p:cNvCxnSpPr/>
          <p:nvPr/>
        </p:nvCxnSpPr>
        <p:spPr>
          <a:xfrm rot="10800000">
            <a:off x="2216336" y="1332905"/>
            <a:ext cx="545400" cy="0"/>
          </a:xfrm>
          <a:prstGeom prst="straightConnector1">
            <a:avLst/>
          </a:prstGeom>
          <a:noFill/>
          <a:ln w="19050" cap="flat" cmpd="sng">
            <a:solidFill>
              <a:srgbClr val="0000FF"/>
            </a:solidFill>
            <a:prstDash val="solid"/>
            <a:round/>
            <a:headEnd type="none" w="med" len="med"/>
            <a:tailEnd type="none" w="med" len="med"/>
          </a:ln>
        </p:spPr>
      </p:cxnSp>
      <p:cxnSp>
        <p:nvCxnSpPr>
          <p:cNvPr id="246" name="Google Shape;246;p17"/>
          <p:cNvCxnSpPr/>
          <p:nvPr/>
        </p:nvCxnSpPr>
        <p:spPr>
          <a:xfrm>
            <a:off x="2109615" y="1048094"/>
            <a:ext cx="0" cy="1462500"/>
          </a:xfrm>
          <a:prstGeom prst="straightConnector1">
            <a:avLst/>
          </a:prstGeom>
          <a:noFill/>
          <a:ln w="19050" cap="flat" cmpd="sng">
            <a:solidFill>
              <a:srgbClr val="FF0000"/>
            </a:solidFill>
            <a:prstDash val="solid"/>
            <a:round/>
            <a:headEnd type="none" w="med" len="med"/>
            <a:tailEnd type="triangle" w="med" len="med"/>
          </a:ln>
        </p:spPr>
      </p:cxnSp>
      <p:cxnSp>
        <p:nvCxnSpPr>
          <p:cNvPr id="247" name="Google Shape;247;p17"/>
          <p:cNvCxnSpPr/>
          <p:nvPr/>
        </p:nvCxnSpPr>
        <p:spPr>
          <a:xfrm>
            <a:off x="2226633" y="1323802"/>
            <a:ext cx="0" cy="1214400"/>
          </a:xfrm>
          <a:prstGeom prst="straightConnector1">
            <a:avLst/>
          </a:prstGeom>
          <a:noFill/>
          <a:ln w="19050" cap="flat" cmpd="sng">
            <a:solidFill>
              <a:srgbClr val="0000FF"/>
            </a:solidFill>
            <a:prstDash val="solid"/>
            <a:round/>
            <a:headEnd type="none" w="med" len="med"/>
            <a:tailEnd type="triangle" w="med" len="med"/>
          </a:ln>
        </p:spPr>
      </p:cxnSp>
      <p:cxnSp>
        <p:nvCxnSpPr>
          <p:cNvPr id="248" name="Google Shape;248;p17"/>
          <p:cNvCxnSpPr/>
          <p:nvPr/>
        </p:nvCxnSpPr>
        <p:spPr>
          <a:xfrm rot="10800000">
            <a:off x="4038675" y="1057197"/>
            <a:ext cx="213300" cy="0"/>
          </a:xfrm>
          <a:prstGeom prst="straightConnector1">
            <a:avLst/>
          </a:prstGeom>
          <a:noFill/>
          <a:ln w="19050" cap="flat" cmpd="sng">
            <a:solidFill>
              <a:srgbClr val="FF0000"/>
            </a:solidFill>
            <a:prstDash val="solid"/>
            <a:round/>
            <a:headEnd type="none" w="med" len="med"/>
            <a:tailEnd type="none" w="med" len="med"/>
          </a:ln>
        </p:spPr>
      </p:cxnSp>
      <p:cxnSp>
        <p:nvCxnSpPr>
          <p:cNvPr id="249" name="Google Shape;249;p17"/>
          <p:cNvCxnSpPr/>
          <p:nvPr/>
        </p:nvCxnSpPr>
        <p:spPr>
          <a:xfrm rot="10800000">
            <a:off x="4135513" y="1332905"/>
            <a:ext cx="545400" cy="0"/>
          </a:xfrm>
          <a:prstGeom prst="straightConnector1">
            <a:avLst/>
          </a:prstGeom>
          <a:noFill/>
          <a:ln w="19050" cap="flat" cmpd="sng">
            <a:solidFill>
              <a:srgbClr val="0000FF"/>
            </a:solidFill>
            <a:prstDash val="solid"/>
            <a:round/>
            <a:headEnd type="none" w="med" len="med"/>
            <a:tailEnd type="none" w="med" len="med"/>
          </a:ln>
        </p:spPr>
      </p:cxnSp>
      <p:cxnSp>
        <p:nvCxnSpPr>
          <p:cNvPr id="250" name="Google Shape;250;p17"/>
          <p:cNvCxnSpPr/>
          <p:nvPr/>
        </p:nvCxnSpPr>
        <p:spPr>
          <a:xfrm>
            <a:off x="4028792" y="1048094"/>
            <a:ext cx="0" cy="1462500"/>
          </a:xfrm>
          <a:prstGeom prst="straightConnector1">
            <a:avLst/>
          </a:prstGeom>
          <a:noFill/>
          <a:ln w="19050" cap="flat" cmpd="sng">
            <a:solidFill>
              <a:srgbClr val="FF0000"/>
            </a:solidFill>
            <a:prstDash val="solid"/>
            <a:round/>
            <a:headEnd type="none" w="med" len="med"/>
            <a:tailEnd type="triangle" w="med" len="med"/>
          </a:ln>
        </p:spPr>
      </p:cxnSp>
      <p:cxnSp>
        <p:nvCxnSpPr>
          <p:cNvPr id="251" name="Google Shape;251;p17"/>
          <p:cNvCxnSpPr/>
          <p:nvPr/>
        </p:nvCxnSpPr>
        <p:spPr>
          <a:xfrm>
            <a:off x="4145810" y="1323802"/>
            <a:ext cx="0" cy="1214400"/>
          </a:xfrm>
          <a:prstGeom prst="straightConnector1">
            <a:avLst/>
          </a:prstGeom>
          <a:noFill/>
          <a:ln w="19050" cap="flat" cmpd="sng">
            <a:solidFill>
              <a:srgbClr val="0000FF"/>
            </a:solidFill>
            <a:prstDash val="solid"/>
            <a:round/>
            <a:headEnd type="none" w="med" len="med"/>
            <a:tailEnd type="triangle" w="med" len="med"/>
          </a:ln>
        </p:spPr>
      </p:cxnSp>
      <p:cxnSp>
        <p:nvCxnSpPr>
          <p:cNvPr id="252" name="Google Shape;252;p17"/>
          <p:cNvCxnSpPr/>
          <p:nvPr/>
        </p:nvCxnSpPr>
        <p:spPr>
          <a:xfrm rot="10800000">
            <a:off x="5987300" y="1057197"/>
            <a:ext cx="213300" cy="0"/>
          </a:xfrm>
          <a:prstGeom prst="straightConnector1">
            <a:avLst/>
          </a:prstGeom>
          <a:noFill/>
          <a:ln w="19050" cap="flat" cmpd="sng">
            <a:solidFill>
              <a:srgbClr val="FF0000"/>
            </a:solidFill>
            <a:prstDash val="solid"/>
            <a:round/>
            <a:headEnd type="none" w="med" len="med"/>
            <a:tailEnd type="none" w="med" len="med"/>
          </a:ln>
        </p:spPr>
      </p:cxnSp>
      <p:cxnSp>
        <p:nvCxnSpPr>
          <p:cNvPr id="253" name="Google Shape;253;p17"/>
          <p:cNvCxnSpPr/>
          <p:nvPr/>
        </p:nvCxnSpPr>
        <p:spPr>
          <a:xfrm rot="10800000">
            <a:off x="6084138" y="1332905"/>
            <a:ext cx="545400" cy="0"/>
          </a:xfrm>
          <a:prstGeom prst="straightConnector1">
            <a:avLst/>
          </a:prstGeom>
          <a:noFill/>
          <a:ln w="19050" cap="flat" cmpd="sng">
            <a:solidFill>
              <a:srgbClr val="0000FF"/>
            </a:solidFill>
            <a:prstDash val="solid"/>
            <a:round/>
            <a:headEnd type="none" w="med" len="med"/>
            <a:tailEnd type="none" w="med" len="med"/>
          </a:ln>
        </p:spPr>
      </p:cxnSp>
      <p:cxnSp>
        <p:nvCxnSpPr>
          <p:cNvPr id="254" name="Google Shape;254;p17"/>
          <p:cNvCxnSpPr/>
          <p:nvPr/>
        </p:nvCxnSpPr>
        <p:spPr>
          <a:xfrm>
            <a:off x="5977417" y="1048094"/>
            <a:ext cx="0" cy="1462500"/>
          </a:xfrm>
          <a:prstGeom prst="straightConnector1">
            <a:avLst/>
          </a:prstGeom>
          <a:noFill/>
          <a:ln w="19050" cap="flat" cmpd="sng">
            <a:solidFill>
              <a:srgbClr val="FF0000"/>
            </a:solidFill>
            <a:prstDash val="solid"/>
            <a:round/>
            <a:headEnd type="none" w="med" len="med"/>
            <a:tailEnd type="triangle" w="med" len="med"/>
          </a:ln>
        </p:spPr>
      </p:cxnSp>
      <p:cxnSp>
        <p:nvCxnSpPr>
          <p:cNvPr id="255" name="Google Shape;255;p17"/>
          <p:cNvCxnSpPr/>
          <p:nvPr/>
        </p:nvCxnSpPr>
        <p:spPr>
          <a:xfrm>
            <a:off x="6094435" y="1323802"/>
            <a:ext cx="0" cy="1214400"/>
          </a:xfrm>
          <a:prstGeom prst="straightConnector1">
            <a:avLst/>
          </a:prstGeom>
          <a:noFill/>
          <a:ln w="19050" cap="flat" cmpd="sng">
            <a:solidFill>
              <a:srgbClr val="0000FF"/>
            </a:solidFill>
            <a:prstDash val="solid"/>
            <a:round/>
            <a:headEnd type="none" w="med" len="med"/>
            <a:tailEnd type="triangle" w="med" len="med"/>
          </a:ln>
        </p:spPr>
      </p:cxnSp>
      <p:pic>
        <p:nvPicPr>
          <p:cNvPr id="256" name="Google Shape;256;p17"/>
          <p:cNvPicPr preferRelativeResize="0"/>
          <p:nvPr/>
        </p:nvPicPr>
        <p:blipFill>
          <a:blip r:embed="rId11">
            <a:alphaModFix/>
          </a:blip>
          <a:stretch>
            <a:fillRect/>
          </a:stretch>
        </p:blipFill>
        <p:spPr>
          <a:xfrm>
            <a:off x="1911608" y="2579492"/>
            <a:ext cx="502419" cy="381471"/>
          </a:xfrm>
          <a:prstGeom prst="rect">
            <a:avLst/>
          </a:prstGeom>
          <a:noFill/>
          <a:ln>
            <a:noFill/>
          </a:ln>
        </p:spPr>
      </p:pic>
      <p:pic>
        <p:nvPicPr>
          <p:cNvPr id="257" name="Google Shape;257;p17"/>
          <p:cNvPicPr preferRelativeResize="0"/>
          <p:nvPr/>
        </p:nvPicPr>
        <p:blipFill>
          <a:blip r:embed="rId12">
            <a:alphaModFix/>
          </a:blip>
          <a:stretch>
            <a:fillRect/>
          </a:stretch>
        </p:blipFill>
        <p:spPr>
          <a:xfrm>
            <a:off x="83000" y="2579488"/>
            <a:ext cx="505290" cy="381471"/>
          </a:xfrm>
          <a:prstGeom prst="rect">
            <a:avLst/>
          </a:prstGeom>
          <a:noFill/>
          <a:ln>
            <a:noFill/>
          </a:ln>
        </p:spPr>
      </p:pic>
      <p:pic>
        <p:nvPicPr>
          <p:cNvPr id="258" name="Google Shape;258;p17"/>
          <p:cNvPicPr preferRelativeResize="0"/>
          <p:nvPr/>
        </p:nvPicPr>
        <p:blipFill>
          <a:blip r:embed="rId13">
            <a:alphaModFix/>
          </a:blip>
          <a:stretch>
            <a:fillRect/>
          </a:stretch>
        </p:blipFill>
        <p:spPr>
          <a:xfrm>
            <a:off x="3765319" y="2579492"/>
            <a:ext cx="542826" cy="381471"/>
          </a:xfrm>
          <a:prstGeom prst="rect">
            <a:avLst/>
          </a:prstGeom>
          <a:noFill/>
          <a:ln>
            <a:noFill/>
          </a:ln>
        </p:spPr>
      </p:pic>
      <p:pic>
        <p:nvPicPr>
          <p:cNvPr id="259" name="Google Shape;259;p17"/>
          <p:cNvPicPr preferRelativeResize="0"/>
          <p:nvPr/>
        </p:nvPicPr>
        <p:blipFill>
          <a:blip r:embed="rId14">
            <a:alphaModFix/>
          </a:blip>
          <a:stretch>
            <a:fillRect/>
          </a:stretch>
        </p:blipFill>
        <p:spPr>
          <a:xfrm>
            <a:off x="5690311" y="2575540"/>
            <a:ext cx="620581" cy="381471"/>
          </a:xfrm>
          <a:prstGeom prst="rect">
            <a:avLst/>
          </a:prstGeom>
          <a:noFill/>
          <a:ln>
            <a:noFill/>
          </a:ln>
        </p:spPr>
      </p:pic>
      <p:sp>
        <p:nvSpPr>
          <p:cNvPr id="260" name="Google Shape;260;p17"/>
          <p:cNvSpPr txBox="1"/>
          <p:nvPr/>
        </p:nvSpPr>
        <p:spPr>
          <a:xfrm>
            <a:off x="1056450" y="2474172"/>
            <a:ext cx="297600" cy="5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261" name="Google Shape;261;p17"/>
          <p:cNvSpPr txBox="1"/>
          <p:nvPr/>
        </p:nvSpPr>
        <p:spPr>
          <a:xfrm>
            <a:off x="2965939" y="2474172"/>
            <a:ext cx="297600" cy="5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262" name="Google Shape;262;p17"/>
          <p:cNvSpPr txBox="1"/>
          <p:nvPr/>
        </p:nvSpPr>
        <p:spPr>
          <a:xfrm>
            <a:off x="4321850" y="2474175"/>
            <a:ext cx="1419000" cy="5166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pic>
        <p:nvPicPr>
          <p:cNvPr id="263" name="Google Shape;263;p17"/>
          <p:cNvPicPr preferRelativeResize="0"/>
          <p:nvPr/>
        </p:nvPicPr>
        <p:blipFill>
          <a:blip r:embed="rId15">
            <a:alphaModFix/>
          </a:blip>
          <a:stretch>
            <a:fillRect/>
          </a:stretch>
        </p:blipFill>
        <p:spPr>
          <a:xfrm>
            <a:off x="6972839" y="2579488"/>
            <a:ext cx="502409" cy="413162"/>
          </a:xfrm>
          <a:prstGeom prst="rect">
            <a:avLst/>
          </a:prstGeom>
          <a:noFill/>
          <a:ln>
            <a:noFill/>
          </a:ln>
        </p:spPr>
      </p:pic>
      <p:sp>
        <p:nvSpPr>
          <p:cNvPr id="264" name="Google Shape;264;p17"/>
          <p:cNvSpPr txBox="1"/>
          <p:nvPr/>
        </p:nvSpPr>
        <p:spPr>
          <a:xfrm>
            <a:off x="6384670" y="2462095"/>
            <a:ext cx="407100" cy="2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grpSp>
        <p:nvGrpSpPr>
          <p:cNvPr id="265" name="Google Shape;265;p17"/>
          <p:cNvGrpSpPr/>
          <p:nvPr/>
        </p:nvGrpSpPr>
        <p:grpSpPr>
          <a:xfrm>
            <a:off x="158925" y="3382525"/>
            <a:ext cx="4199350" cy="2778575"/>
            <a:chOff x="158925" y="3382525"/>
            <a:chExt cx="4199350" cy="2778575"/>
          </a:xfrm>
        </p:grpSpPr>
        <p:sp>
          <p:nvSpPr>
            <p:cNvPr id="266" name="Google Shape;266;p17"/>
            <p:cNvSpPr/>
            <p:nvPr/>
          </p:nvSpPr>
          <p:spPr>
            <a:xfrm>
              <a:off x="3909430" y="4350816"/>
              <a:ext cx="238200" cy="249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67" name="Google Shape;267;p17"/>
            <p:cNvCxnSpPr/>
            <p:nvPr/>
          </p:nvCxnSpPr>
          <p:spPr>
            <a:xfrm rot="10800000">
              <a:off x="1523950" y="5283350"/>
              <a:ext cx="1539300" cy="0"/>
            </a:xfrm>
            <a:prstGeom prst="straightConnector1">
              <a:avLst/>
            </a:prstGeom>
            <a:noFill/>
            <a:ln w="19050" cap="flat" cmpd="sng">
              <a:solidFill>
                <a:srgbClr val="00FF00"/>
              </a:solidFill>
              <a:prstDash val="solid"/>
              <a:round/>
              <a:headEnd type="none" w="med" len="med"/>
              <a:tailEnd type="triangle" w="med" len="med"/>
            </a:ln>
          </p:spPr>
        </p:cxnSp>
        <p:cxnSp>
          <p:nvCxnSpPr>
            <p:cNvPr id="268" name="Google Shape;268;p17"/>
            <p:cNvCxnSpPr/>
            <p:nvPr/>
          </p:nvCxnSpPr>
          <p:spPr>
            <a:xfrm rot="10800000">
              <a:off x="1526575" y="5559750"/>
              <a:ext cx="2831700" cy="0"/>
            </a:xfrm>
            <a:prstGeom prst="straightConnector1">
              <a:avLst/>
            </a:prstGeom>
            <a:noFill/>
            <a:ln w="19050" cap="flat" cmpd="sng">
              <a:solidFill>
                <a:srgbClr val="00FF00"/>
              </a:solidFill>
              <a:prstDash val="solid"/>
              <a:round/>
              <a:headEnd type="none" w="med" len="med"/>
              <a:tailEnd type="triangle" w="med" len="med"/>
            </a:ln>
          </p:spPr>
        </p:cxnSp>
        <p:cxnSp>
          <p:nvCxnSpPr>
            <p:cNvPr id="269" name="Google Shape;269;p17"/>
            <p:cNvCxnSpPr/>
            <p:nvPr/>
          </p:nvCxnSpPr>
          <p:spPr>
            <a:xfrm rot="10800000">
              <a:off x="1523850" y="5101225"/>
              <a:ext cx="1755300" cy="0"/>
            </a:xfrm>
            <a:prstGeom prst="straightConnector1">
              <a:avLst/>
            </a:prstGeom>
            <a:noFill/>
            <a:ln w="19050" cap="flat" cmpd="sng">
              <a:solidFill>
                <a:srgbClr val="00FF00"/>
              </a:solidFill>
              <a:prstDash val="solid"/>
              <a:round/>
              <a:headEnd type="none" w="med" len="med"/>
              <a:tailEnd type="triangle" w="med" len="med"/>
            </a:ln>
          </p:spPr>
        </p:cxnSp>
        <p:sp>
          <p:nvSpPr>
            <p:cNvPr id="270" name="Google Shape;270;p17"/>
            <p:cNvSpPr txBox="1"/>
            <p:nvPr/>
          </p:nvSpPr>
          <p:spPr>
            <a:xfrm>
              <a:off x="158925" y="5028000"/>
              <a:ext cx="1303200" cy="11331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chemeClr val="dk1"/>
                  </a:solidFill>
                  <a:latin typeface="Calibri"/>
                  <a:ea typeface="Calibri"/>
                  <a:cs typeface="Calibri"/>
                  <a:sym typeface="Calibri"/>
                </a:rPr>
                <a:t>Energy minima (patterns)</a:t>
              </a:r>
              <a:endParaRPr sz="2000">
                <a:solidFill>
                  <a:schemeClr val="dk1"/>
                </a:solidFill>
                <a:latin typeface="Calibri"/>
                <a:ea typeface="Calibri"/>
                <a:cs typeface="Calibri"/>
                <a:sym typeface="Calibri"/>
              </a:endParaRPr>
            </a:p>
          </p:txBody>
        </p:sp>
        <p:cxnSp>
          <p:nvCxnSpPr>
            <p:cNvPr id="271" name="Google Shape;271;p17"/>
            <p:cNvCxnSpPr>
              <a:stCxn id="266" idx="2"/>
            </p:cNvCxnSpPr>
            <p:nvPr/>
          </p:nvCxnSpPr>
          <p:spPr>
            <a:xfrm rot="10800000">
              <a:off x="1558930" y="3974916"/>
              <a:ext cx="2350500" cy="500400"/>
            </a:xfrm>
            <a:prstGeom prst="straightConnector1">
              <a:avLst/>
            </a:prstGeom>
            <a:noFill/>
            <a:ln w="19050" cap="flat" cmpd="sng">
              <a:solidFill>
                <a:srgbClr val="FF0000"/>
              </a:solidFill>
              <a:prstDash val="solid"/>
              <a:round/>
              <a:headEnd type="none" w="med" len="med"/>
              <a:tailEnd type="triangle" w="med" len="med"/>
            </a:ln>
          </p:spPr>
        </p:cxnSp>
        <p:sp>
          <p:nvSpPr>
            <p:cNvPr id="272" name="Google Shape;272;p17"/>
            <p:cNvSpPr txBox="1"/>
            <p:nvPr/>
          </p:nvSpPr>
          <p:spPr>
            <a:xfrm>
              <a:off x="188175" y="3382525"/>
              <a:ext cx="1238400" cy="795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chemeClr val="dk1"/>
                  </a:solidFill>
                  <a:latin typeface="Calibri"/>
                  <a:ea typeface="Calibri"/>
                  <a:cs typeface="Calibri"/>
                  <a:sym typeface="Calibri"/>
                </a:rPr>
                <a:t>Spurious state</a:t>
              </a:r>
              <a:endParaRPr sz="2000">
                <a:solidFill>
                  <a:schemeClr val="dk1"/>
                </a:solidFill>
                <a:latin typeface="Calibri"/>
                <a:ea typeface="Calibri"/>
                <a:cs typeface="Calibri"/>
                <a:sym typeface="Calibri"/>
              </a:endParaRPr>
            </a:p>
          </p:txBody>
        </p:sp>
      </p:grpSp>
      <p:pic>
        <p:nvPicPr>
          <p:cNvPr id="273" name="Google Shape;273;p17"/>
          <p:cNvPicPr preferRelativeResize="0"/>
          <p:nvPr/>
        </p:nvPicPr>
        <p:blipFill>
          <a:blip r:embed="rId16">
            <a:alphaModFix/>
          </a:blip>
          <a:stretch>
            <a:fillRect/>
          </a:stretch>
        </p:blipFill>
        <p:spPr>
          <a:xfrm>
            <a:off x="6271553" y="3697803"/>
            <a:ext cx="2547073" cy="873475"/>
          </a:xfrm>
          <a:prstGeom prst="rect">
            <a:avLst/>
          </a:prstGeom>
          <a:noFill/>
          <a:ln>
            <a:noFill/>
          </a:ln>
        </p:spPr>
      </p:pic>
      <p:cxnSp>
        <p:nvCxnSpPr>
          <p:cNvPr id="274" name="Google Shape;274;p17"/>
          <p:cNvCxnSpPr/>
          <p:nvPr/>
        </p:nvCxnSpPr>
        <p:spPr>
          <a:xfrm>
            <a:off x="7224090" y="2992503"/>
            <a:ext cx="412200" cy="8658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18"/>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281" name="Google Shape;281;p18"/>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282" name="Google Shape;282;p18"/>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283" name="Google Shape;283;p1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284" name="Google Shape;284;p18"/>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Model limitations</a:t>
            </a:r>
            <a:endParaRPr/>
          </a:p>
        </p:txBody>
      </p:sp>
      <p:sp>
        <p:nvSpPr>
          <p:cNvPr id="285" name="Google Shape;285;p18"/>
          <p:cNvSpPr txBox="1"/>
          <p:nvPr/>
        </p:nvSpPr>
        <p:spPr>
          <a:xfrm>
            <a:off x="408550" y="1209675"/>
            <a:ext cx="8562900" cy="39909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Capacity</a:t>
            </a: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Interference</a:t>
            </a: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Strong minima / Spurious minima </a:t>
            </a:r>
            <a:endParaRPr sz="2800">
              <a:solidFill>
                <a:schemeClr val="dk1"/>
              </a:solidFill>
              <a:latin typeface="Calibri"/>
              <a:ea typeface="Calibri"/>
              <a:cs typeface="Calibri"/>
              <a:sym typeface="Calibri"/>
            </a:endParaRPr>
          </a:p>
        </p:txBody>
      </p:sp>
      <p:grpSp>
        <p:nvGrpSpPr>
          <p:cNvPr id="286" name="Google Shape;286;p18"/>
          <p:cNvGrpSpPr/>
          <p:nvPr/>
        </p:nvGrpSpPr>
        <p:grpSpPr>
          <a:xfrm>
            <a:off x="1759441" y="3906412"/>
            <a:ext cx="7212020" cy="1907038"/>
            <a:chOff x="2277950" y="4749842"/>
            <a:chExt cx="5861524" cy="1549933"/>
          </a:xfrm>
        </p:grpSpPr>
        <p:pic>
          <p:nvPicPr>
            <p:cNvPr id="287" name="Google Shape;287;p18" title="Screenshot From 2025-03-19 10-53-09.png"/>
            <p:cNvPicPr preferRelativeResize="0"/>
            <p:nvPr/>
          </p:nvPicPr>
          <p:blipFill rotWithShape="1">
            <a:blip r:embed="rId6">
              <a:alphaModFix/>
            </a:blip>
            <a:srcRect t="66839"/>
            <a:stretch/>
          </p:blipFill>
          <p:spPr>
            <a:xfrm>
              <a:off x="3778050" y="4749842"/>
              <a:ext cx="4361424" cy="1537275"/>
            </a:xfrm>
            <a:prstGeom prst="rect">
              <a:avLst/>
            </a:prstGeom>
            <a:noFill/>
            <a:ln>
              <a:noFill/>
            </a:ln>
          </p:spPr>
        </p:pic>
        <p:pic>
          <p:nvPicPr>
            <p:cNvPr id="288" name="Google Shape;288;p18" title="Screenshot From 2025-03-19 10-57-20.png"/>
            <p:cNvPicPr preferRelativeResize="0"/>
            <p:nvPr/>
          </p:nvPicPr>
          <p:blipFill rotWithShape="1">
            <a:blip r:embed="rId7">
              <a:alphaModFix/>
            </a:blip>
            <a:srcRect t="66839"/>
            <a:stretch/>
          </p:blipFill>
          <p:spPr>
            <a:xfrm>
              <a:off x="2277950" y="4762500"/>
              <a:ext cx="4361400" cy="15372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19"/>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295" name="Google Shape;295;p19"/>
          <p:cNvPicPr preferRelativeResize="0"/>
          <p:nvPr/>
        </p:nvPicPr>
        <p:blipFill rotWithShape="1">
          <a:blip r:embed="rId4">
            <a:alphaModFix/>
          </a:blip>
          <a:srcRect l="61779" t="23069"/>
          <a:stretch/>
        </p:blipFill>
        <p:spPr>
          <a:xfrm>
            <a:off x="0" y="0"/>
            <a:ext cx="9144000" cy="948267"/>
          </a:xfrm>
          <a:prstGeom prst="rect">
            <a:avLst/>
          </a:prstGeom>
          <a:noFill/>
          <a:ln>
            <a:noFill/>
          </a:ln>
        </p:spPr>
      </p:pic>
      <p:pic>
        <p:nvPicPr>
          <p:cNvPr id="296" name="Google Shape;296;p19"/>
          <p:cNvPicPr preferRelativeResize="0"/>
          <p:nvPr/>
        </p:nvPicPr>
        <p:blipFill rotWithShape="1">
          <a:blip r:embed="rId5">
            <a:alphaModFix/>
          </a:blip>
          <a:srcRect/>
          <a:stretch/>
        </p:blipFill>
        <p:spPr>
          <a:xfrm>
            <a:off x="7051713" y="37388"/>
            <a:ext cx="1956618" cy="873490"/>
          </a:xfrm>
          <a:prstGeom prst="rect">
            <a:avLst/>
          </a:prstGeom>
          <a:noFill/>
          <a:ln>
            <a:noFill/>
          </a:ln>
        </p:spPr>
      </p:pic>
      <p:sp>
        <p:nvSpPr>
          <p:cNvPr id="297" name="Google Shape;297;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298" name="Google Shape;298;p19"/>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Training: Hebb’s rule</a:t>
            </a:r>
            <a:endParaRPr/>
          </a:p>
        </p:txBody>
      </p:sp>
      <p:pic>
        <p:nvPicPr>
          <p:cNvPr id="299" name="Google Shape;299;p19"/>
          <p:cNvPicPr preferRelativeResize="0"/>
          <p:nvPr/>
        </p:nvPicPr>
        <p:blipFill>
          <a:blip r:embed="rId6">
            <a:alphaModFix/>
          </a:blip>
          <a:stretch>
            <a:fillRect/>
          </a:stretch>
        </p:blipFill>
        <p:spPr>
          <a:xfrm>
            <a:off x="104800" y="1025650"/>
            <a:ext cx="3059596" cy="1102975"/>
          </a:xfrm>
          <a:prstGeom prst="rect">
            <a:avLst/>
          </a:prstGeom>
          <a:noFill/>
          <a:ln>
            <a:noFill/>
          </a:ln>
        </p:spPr>
      </p:pic>
      <p:sp>
        <p:nvSpPr>
          <p:cNvPr id="300" name="Google Shape;300;p19"/>
          <p:cNvSpPr txBox="1"/>
          <p:nvPr/>
        </p:nvSpPr>
        <p:spPr>
          <a:xfrm>
            <a:off x="191025" y="2543825"/>
            <a:ext cx="3381900" cy="26013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Fast execution</a:t>
            </a:r>
            <a:endParaRPr sz="2500">
              <a:solidFill>
                <a:schemeClr val="dk1"/>
              </a:solidFill>
              <a:latin typeface="Calibri"/>
              <a:ea typeface="Calibri"/>
              <a:cs typeface="Calibri"/>
              <a:sym typeface="Calibri"/>
            </a:endParaRPr>
          </a:p>
          <a:p>
            <a:pPr marL="457200" lvl="0" indent="0" algn="l" rtl="0">
              <a:spcBef>
                <a:spcPts val="0"/>
              </a:spcBef>
              <a:spcAft>
                <a:spcPts val="0"/>
              </a:spcAft>
              <a:buNone/>
            </a:pPr>
            <a:endParaRPr sz="2500">
              <a:solidFill>
                <a:schemeClr val="dk1"/>
              </a:solidFill>
              <a:latin typeface="Calibri"/>
              <a:ea typeface="Calibri"/>
              <a:cs typeface="Calibri"/>
              <a:sym typeface="Calibri"/>
            </a:endParaRPr>
          </a:p>
          <a:p>
            <a:pPr marL="457200" lvl="0" indent="-3873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Uncorrelated couplings</a:t>
            </a:r>
            <a:endParaRPr sz="2500">
              <a:solidFill>
                <a:schemeClr val="dk1"/>
              </a:solidFill>
              <a:latin typeface="Calibri"/>
              <a:ea typeface="Calibri"/>
              <a:cs typeface="Calibri"/>
              <a:sym typeface="Calibri"/>
            </a:endParaRPr>
          </a:p>
          <a:p>
            <a:pPr marL="457200" lvl="0" indent="0" algn="l" rtl="0">
              <a:spcBef>
                <a:spcPts val="0"/>
              </a:spcBef>
              <a:spcAft>
                <a:spcPts val="0"/>
              </a:spcAft>
              <a:buNone/>
            </a:pPr>
            <a:endParaRPr sz="2500">
              <a:solidFill>
                <a:schemeClr val="dk1"/>
              </a:solidFill>
              <a:latin typeface="Calibri"/>
              <a:ea typeface="Calibri"/>
              <a:cs typeface="Calibri"/>
              <a:sym typeface="Calibri"/>
            </a:endParaRPr>
          </a:p>
          <a:p>
            <a:pPr marL="457200" lvl="0" indent="-3873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Best suited for random patterns</a:t>
            </a:r>
            <a:endParaRPr sz="2500">
              <a:solidFill>
                <a:schemeClr val="dk1"/>
              </a:solidFill>
              <a:latin typeface="Calibri"/>
              <a:ea typeface="Calibri"/>
              <a:cs typeface="Calibri"/>
              <a:sym typeface="Calibri"/>
            </a:endParaRPr>
          </a:p>
        </p:txBody>
      </p:sp>
      <p:pic>
        <p:nvPicPr>
          <p:cNvPr id="301" name="Google Shape;301;p19"/>
          <p:cNvPicPr preferRelativeResize="0"/>
          <p:nvPr/>
        </p:nvPicPr>
        <p:blipFill rotWithShape="1">
          <a:blip r:embed="rId7">
            <a:alphaModFix/>
          </a:blip>
          <a:srcRect t="7201" r="33328"/>
          <a:stretch/>
        </p:blipFill>
        <p:spPr>
          <a:xfrm>
            <a:off x="3683325" y="1277225"/>
            <a:ext cx="2590452" cy="1247875"/>
          </a:xfrm>
          <a:prstGeom prst="rect">
            <a:avLst/>
          </a:prstGeom>
          <a:noFill/>
          <a:ln>
            <a:noFill/>
          </a:ln>
        </p:spPr>
      </p:pic>
      <p:pic>
        <p:nvPicPr>
          <p:cNvPr id="302" name="Google Shape;302;p19"/>
          <p:cNvPicPr preferRelativeResize="0"/>
          <p:nvPr/>
        </p:nvPicPr>
        <p:blipFill rotWithShape="1">
          <a:blip r:embed="rId8">
            <a:alphaModFix/>
          </a:blip>
          <a:srcRect t="6507" r="33391"/>
          <a:stretch/>
        </p:blipFill>
        <p:spPr>
          <a:xfrm>
            <a:off x="3727775" y="2537024"/>
            <a:ext cx="2565074" cy="1246025"/>
          </a:xfrm>
          <a:prstGeom prst="rect">
            <a:avLst/>
          </a:prstGeom>
          <a:noFill/>
          <a:ln>
            <a:noFill/>
          </a:ln>
        </p:spPr>
      </p:pic>
      <p:pic>
        <p:nvPicPr>
          <p:cNvPr id="303" name="Google Shape;303;p19"/>
          <p:cNvPicPr preferRelativeResize="0"/>
          <p:nvPr/>
        </p:nvPicPr>
        <p:blipFill rotWithShape="1">
          <a:blip r:embed="rId9">
            <a:alphaModFix/>
          </a:blip>
          <a:srcRect t="6314" r="33355"/>
          <a:stretch/>
        </p:blipFill>
        <p:spPr>
          <a:xfrm>
            <a:off x="3725325" y="3745774"/>
            <a:ext cx="2565074" cy="1247885"/>
          </a:xfrm>
          <a:prstGeom prst="rect">
            <a:avLst/>
          </a:prstGeom>
          <a:noFill/>
          <a:ln>
            <a:noFill/>
          </a:ln>
        </p:spPr>
      </p:pic>
      <p:pic>
        <p:nvPicPr>
          <p:cNvPr id="304" name="Google Shape;304;p19"/>
          <p:cNvPicPr preferRelativeResize="0"/>
          <p:nvPr/>
        </p:nvPicPr>
        <p:blipFill rotWithShape="1">
          <a:blip r:embed="rId10">
            <a:alphaModFix/>
          </a:blip>
          <a:srcRect l="-213" t="7287" r="33564"/>
          <a:stretch/>
        </p:blipFill>
        <p:spPr>
          <a:xfrm>
            <a:off x="3711825" y="4993650"/>
            <a:ext cx="2588232" cy="1246025"/>
          </a:xfrm>
          <a:prstGeom prst="rect">
            <a:avLst/>
          </a:prstGeom>
          <a:noFill/>
          <a:ln>
            <a:noFill/>
          </a:ln>
        </p:spPr>
      </p:pic>
      <p:pic>
        <p:nvPicPr>
          <p:cNvPr id="305" name="Google Shape;305;p19"/>
          <p:cNvPicPr preferRelativeResize="0"/>
          <p:nvPr/>
        </p:nvPicPr>
        <p:blipFill rotWithShape="1">
          <a:blip r:embed="rId11">
            <a:alphaModFix/>
          </a:blip>
          <a:srcRect t="7106" r="33506"/>
          <a:stretch/>
        </p:blipFill>
        <p:spPr>
          <a:xfrm>
            <a:off x="6376250" y="1254250"/>
            <a:ext cx="2565074" cy="1240258"/>
          </a:xfrm>
          <a:prstGeom prst="rect">
            <a:avLst/>
          </a:prstGeom>
          <a:noFill/>
          <a:ln>
            <a:noFill/>
          </a:ln>
        </p:spPr>
      </p:pic>
      <p:pic>
        <p:nvPicPr>
          <p:cNvPr id="306" name="Google Shape;306;p19"/>
          <p:cNvPicPr preferRelativeResize="0"/>
          <p:nvPr/>
        </p:nvPicPr>
        <p:blipFill rotWithShape="1">
          <a:blip r:embed="rId11">
            <a:alphaModFix/>
          </a:blip>
          <a:srcRect t="7106" r="33506"/>
          <a:stretch/>
        </p:blipFill>
        <p:spPr>
          <a:xfrm>
            <a:off x="6376250" y="2499546"/>
            <a:ext cx="2565074" cy="1240258"/>
          </a:xfrm>
          <a:prstGeom prst="rect">
            <a:avLst/>
          </a:prstGeom>
          <a:noFill/>
          <a:ln>
            <a:noFill/>
          </a:ln>
        </p:spPr>
      </p:pic>
      <p:pic>
        <p:nvPicPr>
          <p:cNvPr id="307" name="Google Shape;307;p19"/>
          <p:cNvPicPr preferRelativeResize="0"/>
          <p:nvPr/>
        </p:nvPicPr>
        <p:blipFill rotWithShape="1">
          <a:blip r:embed="rId12">
            <a:alphaModFix/>
          </a:blip>
          <a:srcRect t="7757" r="33506"/>
          <a:stretch/>
        </p:blipFill>
        <p:spPr>
          <a:xfrm>
            <a:off x="6359288" y="3794975"/>
            <a:ext cx="2599004" cy="1247875"/>
          </a:xfrm>
          <a:prstGeom prst="rect">
            <a:avLst/>
          </a:prstGeom>
          <a:noFill/>
          <a:ln>
            <a:noFill/>
          </a:ln>
        </p:spPr>
      </p:pic>
      <p:pic>
        <p:nvPicPr>
          <p:cNvPr id="308" name="Google Shape;308;p19"/>
          <p:cNvPicPr preferRelativeResize="0"/>
          <p:nvPr/>
        </p:nvPicPr>
        <p:blipFill rotWithShape="1">
          <a:blip r:embed="rId12">
            <a:alphaModFix/>
          </a:blip>
          <a:srcRect t="7757" r="33506"/>
          <a:stretch/>
        </p:blipFill>
        <p:spPr>
          <a:xfrm>
            <a:off x="6435488" y="4937975"/>
            <a:ext cx="2599004" cy="1247875"/>
          </a:xfrm>
          <a:prstGeom prst="rect">
            <a:avLst/>
          </a:prstGeom>
          <a:noFill/>
          <a:ln>
            <a:noFill/>
          </a:ln>
        </p:spPr>
      </p:pic>
      <p:sp>
        <p:nvSpPr>
          <p:cNvPr id="309" name="Google Shape;309;p19"/>
          <p:cNvSpPr txBox="1"/>
          <p:nvPr/>
        </p:nvSpPr>
        <p:spPr>
          <a:xfrm>
            <a:off x="3164400" y="859225"/>
            <a:ext cx="5979600" cy="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Calibri"/>
                <a:ea typeface="Calibri"/>
                <a:cs typeface="Calibri"/>
                <a:sym typeface="Calibri"/>
              </a:rPr>
              <a:t>                 Original           Corrupted               Recovered (SR)   Recovered (MC)</a:t>
            </a:r>
            <a:endParaRPr sz="1500">
              <a:solidFill>
                <a:schemeClr val="dk1"/>
              </a:solidFill>
              <a:latin typeface="Calibri"/>
              <a:ea typeface="Calibri"/>
              <a:cs typeface="Calibri"/>
              <a:sym typeface="Calibri"/>
            </a:endParaRPr>
          </a:p>
        </p:txBody>
      </p:sp>
      <p:sp>
        <p:nvSpPr>
          <p:cNvPr id="310" name="Google Shape;310;p19"/>
          <p:cNvSpPr txBox="1"/>
          <p:nvPr/>
        </p:nvSpPr>
        <p:spPr>
          <a:xfrm>
            <a:off x="2399600" y="6031350"/>
            <a:ext cx="22845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4 patterns, 120x120px,</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random corruption with q=0.85</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5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20"/>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317" name="Google Shape;317;p20"/>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318" name="Google Shape;318;p20"/>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319" name="Google Shape;319;p2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320" name="Google Shape;320;p20"/>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Training: Local rule</a:t>
            </a:r>
            <a:endParaRPr/>
          </a:p>
        </p:txBody>
      </p:sp>
      <p:pic>
        <p:nvPicPr>
          <p:cNvPr id="321" name="Google Shape;321;p20"/>
          <p:cNvPicPr preferRelativeResize="0"/>
          <p:nvPr/>
        </p:nvPicPr>
        <p:blipFill>
          <a:blip r:embed="rId6">
            <a:alphaModFix/>
          </a:blip>
          <a:stretch>
            <a:fillRect/>
          </a:stretch>
        </p:blipFill>
        <p:spPr>
          <a:xfrm>
            <a:off x="130175" y="1280750"/>
            <a:ext cx="3613806" cy="873475"/>
          </a:xfrm>
          <a:prstGeom prst="rect">
            <a:avLst/>
          </a:prstGeom>
          <a:noFill/>
          <a:ln>
            <a:noFill/>
          </a:ln>
        </p:spPr>
      </p:pic>
      <p:sp>
        <p:nvSpPr>
          <p:cNvPr id="322" name="Google Shape;322;p20"/>
          <p:cNvSpPr txBox="1"/>
          <p:nvPr/>
        </p:nvSpPr>
        <p:spPr>
          <a:xfrm>
            <a:off x="191025" y="2543825"/>
            <a:ext cx="3921600" cy="32178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Faster execution</a:t>
            </a:r>
            <a:endParaRPr sz="2500">
              <a:solidFill>
                <a:schemeClr val="dk1"/>
              </a:solidFill>
              <a:latin typeface="Calibri"/>
              <a:ea typeface="Calibri"/>
              <a:cs typeface="Calibri"/>
              <a:sym typeface="Calibri"/>
            </a:endParaRPr>
          </a:p>
          <a:p>
            <a:pPr marL="457200" lvl="0" indent="0" algn="l" rtl="0">
              <a:spcBef>
                <a:spcPts val="0"/>
              </a:spcBef>
              <a:spcAft>
                <a:spcPts val="0"/>
              </a:spcAft>
              <a:buNone/>
            </a:pPr>
            <a:endParaRPr sz="2500">
              <a:solidFill>
                <a:schemeClr val="dk1"/>
              </a:solidFill>
              <a:latin typeface="Calibri"/>
              <a:ea typeface="Calibri"/>
              <a:cs typeface="Calibri"/>
              <a:sym typeface="Calibri"/>
            </a:endParaRPr>
          </a:p>
          <a:p>
            <a:pPr marL="457200" lvl="0" indent="-3873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Discards couplings between points distant more than R</a:t>
            </a:r>
            <a:endParaRPr sz="2500">
              <a:solidFill>
                <a:schemeClr val="dk1"/>
              </a:solidFill>
              <a:latin typeface="Calibri"/>
              <a:ea typeface="Calibri"/>
              <a:cs typeface="Calibri"/>
              <a:sym typeface="Calibri"/>
            </a:endParaRPr>
          </a:p>
          <a:p>
            <a:pPr marL="457200" lvl="0" indent="0" algn="l" rtl="0">
              <a:spcBef>
                <a:spcPts val="0"/>
              </a:spcBef>
              <a:spcAft>
                <a:spcPts val="0"/>
              </a:spcAft>
              <a:buNone/>
            </a:pPr>
            <a:endParaRPr sz="2500">
              <a:solidFill>
                <a:schemeClr val="dk1"/>
              </a:solidFill>
              <a:latin typeface="Calibri"/>
              <a:ea typeface="Calibri"/>
              <a:cs typeface="Calibri"/>
              <a:sym typeface="Calibri"/>
            </a:endParaRPr>
          </a:p>
          <a:p>
            <a:pPr marL="457200" lvl="0" indent="-3873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Better results for correlated patterns</a:t>
            </a:r>
            <a:endParaRPr sz="2500">
              <a:solidFill>
                <a:schemeClr val="dk1"/>
              </a:solidFill>
              <a:latin typeface="Calibri"/>
              <a:ea typeface="Calibri"/>
              <a:cs typeface="Calibri"/>
              <a:sym typeface="Calibri"/>
            </a:endParaRPr>
          </a:p>
        </p:txBody>
      </p:sp>
      <p:pic>
        <p:nvPicPr>
          <p:cNvPr id="323" name="Google Shape;323;p20"/>
          <p:cNvPicPr preferRelativeResize="0"/>
          <p:nvPr/>
        </p:nvPicPr>
        <p:blipFill rotWithShape="1">
          <a:blip r:embed="rId7">
            <a:alphaModFix/>
          </a:blip>
          <a:srcRect t="10522"/>
          <a:stretch/>
        </p:blipFill>
        <p:spPr>
          <a:xfrm>
            <a:off x="5102725" y="1285200"/>
            <a:ext cx="3790675" cy="1191064"/>
          </a:xfrm>
          <a:prstGeom prst="rect">
            <a:avLst/>
          </a:prstGeom>
          <a:noFill/>
          <a:ln>
            <a:noFill/>
          </a:ln>
        </p:spPr>
      </p:pic>
      <p:pic>
        <p:nvPicPr>
          <p:cNvPr id="324" name="Google Shape;324;p20"/>
          <p:cNvPicPr preferRelativeResize="0"/>
          <p:nvPr/>
        </p:nvPicPr>
        <p:blipFill rotWithShape="1">
          <a:blip r:embed="rId8">
            <a:alphaModFix/>
          </a:blip>
          <a:srcRect t="10522"/>
          <a:stretch/>
        </p:blipFill>
        <p:spPr>
          <a:xfrm>
            <a:off x="5102725" y="2525409"/>
            <a:ext cx="3790666" cy="1191064"/>
          </a:xfrm>
          <a:prstGeom prst="rect">
            <a:avLst/>
          </a:prstGeom>
          <a:noFill/>
          <a:ln>
            <a:noFill/>
          </a:ln>
        </p:spPr>
      </p:pic>
      <p:pic>
        <p:nvPicPr>
          <p:cNvPr id="325" name="Google Shape;325;p20"/>
          <p:cNvPicPr preferRelativeResize="0"/>
          <p:nvPr/>
        </p:nvPicPr>
        <p:blipFill rotWithShape="1">
          <a:blip r:embed="rId9">
            <a:alphaModFix/>
          </a:blip>
          <a:srcRect t="10522"/>
          <a:stretch/>
        </p:blipFill>
        <p:spPr>
          <a:xfrm>
            <a:off x="5102725" y="3716853"/>
            <a:ext cx="3790666" cy="1191064"/>
          </a:xfrm>
          <a:prstGeom prst="rect">
            <a:avLst/>
          </a:prstGeom>
          <a:noFill/>
          <a:ln>
            <a:noFill/>
          </a:ln>
        </p:spPr>
      </p:pic>
      <p:pic>
        <p:nvPicPr>
          <p:cNvPr id="326" name="Google Shape;326;p20"/>
          <p:cNvPicPr preferRelativeResize="0"/>
          <p:nvPr/>
        </p:nvPicPr>
        <p:blipFill rotWithShape="1">
          <a:blip r:embed="rId10">
            <a:alphaModFix/>
          </a:blip>
          <a:srcRect t="10522"/>
          <a:stretch/>
        </p:blipFill>
        <p:spPr>
          <a:xfrm>
            <a:off x="5102725" y="4908311"/>
            <a:ext cx="3790666" cy="1191064"/>
          </a:xfrm>
          <a:prstGeom prst="rect">
            <a:avLst/>
          </a:prstGeom>
          <a:noFill/>
          <a:ln>
            <a:noFill/>
          </a:ln>
        </p:spPr>
      </p:pic>
      <p:sp>
        <p:nvSpPr>
          <p:cNvPr id="327" name="Google Shape;327;p20"/>
          <p:cNvSpPr txBox="1"/>
          <p:nvPr/>
        </p:nvSpPr>
        <p:spPr>
          <a:xfrm>
            <a:off x="4339950" y="910875"/>
            <a:ext cx="6293400" cy="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Calibri"/>
                <a:ea typeface="Calibri"/>
                <a:cs typeface="Calibri"/>
                <a:sym typeface="Calibri"/>
              </a:rPr>
              <a:t>                     </a:t>
            </a:r>
            <a:r>
              <a:rPr lang="en-GB">
                <a:solidFill>
                  <a:schemeClr val="dk1"/>
                </a:solidFill>
                <a:latin typeface="Calibri"/>
                <a:ea typeface="Calibri"/>
                <a:cs typeface="Calibri"/>
                <a:sym typeface="Calibri"/>
              </a:rPr>
              <a:t> Original                 Corrupted           Recovered (SR)     </a:t>
            </a:r>
            <a:endParaRPr>
              <a:solidFill>
                <a:schemeClr val="dk1"/>
              </a:solidFill>
              <a:latin typeface="Calibri"/>
              <a:ea typeface="Calibri"/>
              <a:cs typeface="Calibri"/>
              <a:sym typeface="Calibri"/>
            </a:endParaRPr>
          </a:p>
        </p:txBody>
      </p:sp>
      <p:sp>
        <p:nvSpPr>
          <p:cNvPr id="328" name="Google Shape;328;p20"/>
          <p:cNvSpPr txBox="1"/>
          <p:nvPr/>
        </p:nvSpPr>
        <p:spPr>
          <a:xfrm>
            <a:off x="2568275" y="6029900"/>
            <a:ext cx="3089100" cy="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4 patterns, 120x120px,</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random corruption with q=0.85,</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R=4</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5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21"/>
          <p:cNvPicPr preferRelativeResize="0"/>
          <p:nvPr/>
        </p:nvPicPr>
        <p:blipFill rotWithShape="1">
          <a:blip r:embed="rId3">
            <a:alphaModFix/>
          </a:blip>
          <a:srcRect/>
          <a:stretch/>
        </p:blipFill>
        <p:spPr>
          <a:xfrm>
            <a:off x="236004" y="6246000"/>
            <a:ext cx="8907996" cy="612000"/>
          </a:xfrm>
          <a:prstGeom prst="rect">
            <a:avLst/>
          </a:prstGeom>
          <a:noFill/>
          <a:ln>
            <a:noFill/>
          </a:ln>
        </p:spPr>
      </p:pic>
      <p:pic>
        <p:nvPicPr>
          <p:cNvPr id="335" name="Google Shape;335;p21"/>
          <p:cNvPicPr preferRelativeResize="0"/>
          <p:nvPr/>
        </p:nvPicPr>
        <p:blipFill rotWithShape="1">
          <a:blip r:embed="rId4">
            <a:alphaModFix/>
          </a:blip>
          <a:srcRect l="61779" t="23071"/>
          <a:stretch/>
        </p:blipFill>
        <p:spPr>
          <a:xfrm>
            <a:off x="0" y="0"/>
            <a:ext cx="9144000" cy="948267"/>
          </a:xfrm>
          <a:prstGeom prst="rect">
            <a:avLst/>
          </a:prstGeom>
          <a:noFill/>
          <a:ln>
            <a:noFill/>
          </a:ln>
        </p:spPr>
      </p:pic>
      <p:pic>
        <p:nvPicPr>
          <p:cNvPr id="336" name="Google Shape;336;p21"/>
          <p:cNvPicPr preferRelativeResize="0"/>
          <p:nvPr/>
        </p:nvPicPr>
        <p:blipFill rotWithShape="1">
          <a:blip r:embed="rId5">
            <a:alphaModFix/>
          </a:blip>
          <a:srcRect/>
          <a:stretch/>
        </p:blipFill>
        <p:spPr>
          <a:xfrm>
            <a:off x="7051713" y="37388"/>
            <a:ext cx="1956617" cy="873490"/>
          </a:xfrm>
          <a:prstGeom prst="rect">
            <a:avLst/>
          </a:prstGeom>
          <a:noFill/>
          <a:ln>
            <a:noFill/>
          </a:ln>
        </p:spPr>
      </p:pic>
      <p:sp>
        <p:nvSpPr>
          <p:cNvPr id="337" name="Google Shape;337;p2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338" name="Google Shape;338;p21"/>
          <p:cNvSpPr txBox="1"/>
          <p:nvPr/>
        </p:nvSpPr>
        <p:spPr>
          <a:xfrm>
            <a:off x="104793" y="120190"/>
            <a:ext cx="60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chemeClr val="lt1"/>
                </a:solidFill>
                <a:latin typeface="Calibri"/>
                <a:ea typeface="Calibri"/>
                <a:cs typeface="Calibri"/>
                <a:sym typeface="Calibri"/>
              </a:rPr>
              <a:t>Training: Storkey rule</a:t>
            </a:r>
            <a:endParaRPr/>
          </a:p>
        </p:txBody>
      </p:sp>
      <p:pic>
        <p:nvPicPr>
          <p:cNvPr id="339" name="Google Shape;339;p21"/>
          <p:cNvPicPr preferRelativeResize="0"/>
          <p:nvPr/>
        </p:nvPicPr>
        <p:blipFill>
          <a:blip r:embed="rId6">
            <a:alphaModFix/>
          </a:blip>
          <a:stretch>
            <a:fillRect/>
          </a:stretch>
        </p:blipFill>
        <p:spPr>
          <a:xfrm>
            <a:off x="0" y="934900"/>
            <a:ext cx="6252750" cy="1265150"/>
          </a:xfrm>
          <a:prstGeom prst="rect">
            <a:avLst/>
          </a:prstGeom>
          <a:noFill/>
          <a:ln>
            <a:noFill/>
          </a:ln>
        </p:spPr>
      </p:pic>
      <p:sp>
        <p:nvSpPr>
          <p:cNvPr id="340" name="Google Shape;340;p21"/>
          <p:cNvSpPr txBox="1"/>
          <p:nvPr/>
        </p:nvSpPr>
        <p:spPr>
          <a:xfrm>
            <a:off x="114825" y="2315225"/>
            <a:ext cx="3921600" cy="43143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Sensibly more computationally demanding</a:t>
            </a:r>
            <a:endParaRPr sz="2500">
              <a:solidFill>
                <a:schemeClr val="dk1"/>
              </a:solidFill>
              <a:latin typeface="Calibri"/>
              <a:ea typeface="Calibri"/>
              <a:cs typeface="Calibri"/>
              <a:sym typeface="Calibri"/>
            </a:endParaRPr>
          </a:p>
          <a:p>
            <a:pPr marL="457200" lvl="0" indent="0" algn="l" rtl="0">
              <a:spcBef>
                <a:spcPts val="0"/>
              </a:spcBef>
              <a:spcAft>
                <a:spcPts val="0"/>
              </a:spcAft>
              <a:buNone/>
            </a:pPr>
            <a:endParaRPr sz="2500">
              <a:solidFill>
                <a:schemeClr val="dk1"/>
              </a:solidFill>
              <a:latin typeface="Calibri"/>
              <a:ea typeface="Calibri"/>
              <a:cs typeface="Calibri"/>
              <a:sym typeface="Calibri"/>
            </a:endParaRPr>
          </a:p>
          <a:p>
            <a:pPr marL="457200" lvl="0" indent="-3873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Greatly reduces interference, however does not completely remove spurious states</a:t>
            </a:r>
            <a:endParaRPr sz="2500">
              <a:solidFill>
                <a:schemeClr val="dk1"/>
              </a:solidFill>
              <a:latin typeface="Calibri"/>
              <a:ea typeface="Calibri"/>
              <a:cs typeface="Calibri"/>
              <a:sym typeface="Calibri"/>
            </a:endParaRPr>
          </a:p>
          <a:p>
            <a:pPr marL="457200" lvl="0" indent="0" algn="l" rtl="0">
              <a:spcBef>
                <a:spcPts val="0"/>
              </a:spcBef>
              <a:spcAft>
                <a:spcPts val="0"/>
              </a:spcAft>
              <a:buNone/>
            </a:pPr>
            <a:endParaRPr sz="2500">
              <a:solidFill>
                <a:schemeClr val="dk1"/>
              </a:solidFill>
              <a:latin typeface="Calibri"/>
              <a:ea typeface="Calibri"/>
              <a:cs typeface="Calibri"/>
              <a:sym typeface="Calibri"/>
            </a:endParaRPr>
          </a:p>
          <a:p>
            <a:pPr marL="457200" lvl="0" indent="-3873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Best solver for correlated patterns</a:t>
            </a:r>
            <a:endParaRPr sz="2500">
              <a:solidFill>
                <a:schemeClr val="dk1"/>
              </a:solidFill>
              <a:latin typeface="Calibri"/>
              <a:ea typeface="Calibri"/>
              <a:cs typeface="Calibri"/>
              <a:sym typeface="Calibri"/>
            </a:endParaRPr>
          </a:p>
        </p:txBody>
      </p:sp>
      <p:pic>
        <p:nvPicPr>
          <p:cNvPr id="341" name="Google Shape;341;p21"/>
          <p:cNvPicPr preferRelativeResize="0"/>
          <p:nvPr/>
        </p:nvPicPr>
        <p:blipFill>
          <a:blip r:embed="rId7">
            <a:alphaModFix/>
          </a:blip>
          <a:stretch>
            <a:fillRect/>
          </a:stretch>
        </p:blipFill>
        <p:spPr>
          <a:xfrm>
            <a:off x="6364252" y="1128708"/>
            <a:ext cx="2644075" cy="4936855"/>
          </a:xfrm>
          <a:prstGeom prst="rect">
            <a:avLst/>
          </a:prstGeom>
          <a:noFill/>
          <a:ln>
            <a:noFill/>
          </a:ln>
        </p:spPr>
      </p:pic>
      <p:sp>
        <p:nvSpPr>
          <p:cNvPr id="342" name="Google Shape;342;p21"/>
          <p:cNvSpPr txBox="1"/>
          <p:nvPr/>
        </p:nvSpPr>
        <p:spPr>
          <a:xfrm>
            <a:off x="3900400" y="2306750"/>
            <a:ext cx="2284500" cy="66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Calibri"/>
                <a:ea typeface="Calibri"/>
                <a:cs typeface="Calibri"/>
                <a:sym typeface="Calibri"/>
              </a:rPr>
              <a:t>5 patterns, 120x120px,</a:t>
            </a:r>
            <a:endParaRPr sz="1200">
              <a:solidFill>
                <a:schemeClr val="dk1"/>
              </a:solidFill>
              <a:latin typeface="Calibri"/>
              <a:ea typeface="Calibri"/>
              <a:cs typeface="Calibri"/>
              <a:sym typeface="Calibri"/>
            </a:endParaRPr>
          </a:p>
          <a:p>
            <a:pPr marL="0" lvl="0" indent="0" algn="r" rtl="0">
              <a:spcBef>
                <a:spcPts val="0"/>
              </a:spcBef>
              <a:spcAft>
                <a:spcPts val="0"/>
              </a:spcAft>
              <a:buNone/>
            </a:pPr>
            <a:r>
              <a:rPr lang="en-GB" sz="1200">
                <a:solidFill>
                  <a:schemeClr val="dk1"/>
                </a:solidFill>
                <a:latin typeface="Calibri"/>
                <a:ea typeface="Calibri"/>
                <a:cs typeface="Calibri"/>
                <a:sym typeface="Calibri"/>
              </a:rPr>
              <a:t>random corruption with q=0.75,</a:t>
            </a:r>
            <a:endParaRPr sz="1200">
              <a:solidFill>
                <a:schemeClr val="dk1"/>
              </a:solidFill>
              <a:latin typeface="Calibri"/>
              <a:ea typeface="Calibri"/>
              <a:cs typeface="Calibri"/>
              <a:sym typeface="Calibri"/>
            </a:endParaRPr>
          </a:p>
          <a:p>
            <a:pPr marL="0" lvl="0" indent="0" algn="r" rtl="0">
              <a:spcBef>
                <a:spcPts val="0"/>
              </a:spcBef>
              <a:spcAft>
                <a:spcPts val="0"/>
              </a:spcAft>
              <a:buNone/>
            </a:pPr>
            <a:r>
              <a:rPr lang="en-GB" sz="1200">
                <a:solidFill>
                  <a:schemeClr val="dk1"/>
                </a:solidFill>
                <a:latin typeface="Calibri"/>
                <a:ea typeface="Calibri"/>
                <a:cs typeface="Calibri"/>
                <a:sym typeface="Calibri"/>
              </a:rPr>
              <a:t>T=1e-3, alpha=1e-5, logarithmic schedule</a:t>
            </a:r>
            <a:endParaRPr sz="1200">
              <a:solidFill>
                <a:schemeClr val="dk1"/>
              </a:solidFill>
              <a:latin typeface="Calibri"/>
              <a:ea typeface="Calibri"/>
              <a:cs typeface="Calibri"/>
              <a:sym typeface="Calibri"/>
            </a:endParaRPr>
          </a:p>
          <a:p>
            <a:pPr marL="0" lvl="0" indent="0" algn="r"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i Office">
  <a:themeElements>
    <a:clrScheme name="Tema di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1766</Words>
  <Application>Microsoft Office PowerPoint</Application>
  <PresentationFormat>Presentazione su schermo (4:3)</PresentationFormat>
  <Paragraphs>496</Paragraphs>
  <Slides>35</Slides>
  <Notes>35</Notes>
  <HiddenSlides>6</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35</vt:i4>
      </vt:variant>
    </vt:vector>
  </HeadingPairs>
  <TitlesOfParts>
    <vt:vector size="38" baseType="lpstr">
      <vt:lpstr>Arial</vt:lpstr>
      <vt:lpstr>Calibri</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Chiara Tramarin</cp:lastModifiedBy>
  <cp:revision>4</cp:revision>
  <dcterms:modified xsi:type="dcterms:W3CDTF">2025-03-25T15:21:17Z</dcterms:modified>
</cp:coreProperties>
</file>